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1" d="100"/>
          <a:sy n="111" d="100"/>
        </p:scale>
        <p:origin x="8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EFE30D1E-8FF0-460D-847B-97FED613643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4E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567A8E-A7E1-4E7B-B6A8-7EC99D46B20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FFF0D8"/>
          </a:solidFill>
          <a:ln w="0">
            <a:solidFill>
              <a:srgbClr val="FFF0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58EE90-7FD5-41AE-AB97-356032CA427F}"/>
              </a:ext>
            </a:extLst>
          </p:cNvPr>
          <p:cNvSpPr>
            <a:spLocks noGrp="1"/>
          </p:cNvSpPr>
          <p:nvPr/>
        </p:nvSpPr>
        <p:spPr>
          <a:xfrm>
            <a:off x="0" y="6076950"/>
            <a:ext cx="12192000" cy="781050"/>
          </a:xfrm>
          <a:prstGeom prst="rect">
            <a:avLst/>
          </a:prstGeom>
          <a:solidFill>
            <a:srgbClr val="F9E7CC"/>
          </a:solidFill>
          <a:ln w="0">
            <a:solidFill>
              <a:srgbClr val="F9E7C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5EC1570-7411-4DF8-B150-7551E60DE5BE}"/>
              </a:ext>
            </a:extLst>
          </p:cNvPr>
          <p:cNvSpPr>
            <a:spLocks noGrp="1"/>
          </p:cNvSpPr>
          <p:nvPr/>
        </p:nvSpPr>
        <p:spPr>
          <a:xfrm>
            <a:off x="10668000" y="361950"/>
            <a:ext cx="857250" cy="857250"/>
          </a:xfrm>
          <a:prstGeom prst="ellipse">
            <a:avLst/>
          </a:prstGeom>
          <a:solidFill>
            <a:srgbClr val="FFE7C2"/>
          </a:solidFill>
          <a:ln w="9525">
            <a:solidFill>
              <a:srgbClr val="FFE7C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A072653-ED1E-4AE2-ADFC-8168058535C2}"/>
              </a:ext>
            </a:extLst>
          </p:cNvPr>
          <p:cNvSpPr>
            <a:spLocks noGrp="1"/>
          </p:cNvSpPr>
          <p:nvPr/>
        </p:nvSpPr>
        <p:spPr>
          <a:xfrm>
            <a:off x="11182350" y="876300"/>
            <a:ext cx="400050" cy="400050"/>
          </a:xfrm>
          <a:prstGeom prst="ellipse">
            <a:avLst/>
          </a:prstGeom>
          <a:solidFill>
            <a:srgbClr val="DCEEDB"/>
          </a:solidFill>
          <a:ln w="9525">
            <a:solidFill>
              <a:srgbClr val="DCEEDB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6E210D-C331-4645-B453-966A859F8D8C}"/>
              </a:ext>
            </a:extLst>
          </p:cNvPr>
          <p:cNvSpPr>
            <a:spLocks noGrp="1"/>
          </p:cNvSpPr>
          <p:nvPr/>
        </p:nvSpPr>
        <p:spPr>
          <a:xfrm>
            <a:off x="742950" y="742950"/>
            <a:ext cx="3619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课程作业 · 交互游戏设计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A8E8FD-C96B-4B62-B0B0-184FDD92E74A}"/>
              </a:ext>
            </a:extLst>
          </p:cNvPr>
          <p:cNvSpPr>
            <a:spLocks noGrp="1"/>
          </p:cNvSpPr>
          <p:nvPr/>
        </p:nvSpPr>
        <p:spPr>
          <a:xfrm>
            <a:off x="704850" y="1409700"/>
            <a:ext cx="5334000" cy="781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46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46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情绪广场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C1CB69-BD52-4E87-92A7-1A8043AF54AA}"/>
              </a:ext>
            </a:extLst>
          </p:cNvPr>
          <p:cNvSpPr>
            <a:spLocks noGrp="1"/>
          </p:cNvSpPr>
          <p:nvPr/>
        </p:nvSpPr>
        <p:spPr>
          <a:xfrm>
            <a:off x="742950" y="2400300"/>
            <a:ext cx="5048250" cy="723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0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025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面向学龄前儿童的社交情绪学习小游戏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639843D-95AA-4120-B5CD-03D19AC19296}"/>
              </a:ext>
            </a:extLst>
          </p:cNvPr>
          <p:cNvSpPr>
            <a:spLocks noGrp="1"/>
          </p:cNvSpPr>
          <p:nvPr/>
        </p:nvSpPr>
        <p:spPr>
          <a:xfrm>
            <a:off x="742950" y="3543300"/>
            <a:ext cx="1257300" cy="361950"/>
          </a:xfrm>
          <a:prstGeom prst="roundRect">
            <a:avLst>
              <a:gd name="adj" fmla="val 21053"/>
            </a:avLst>
          </a:prstGeom>
          <a:solidFill>
            <a:srgbClr val="FFE2B8"/>
          </a:solidFill>
          <a:ln w="9525">
            <a:solidFill>
              <a:srgbClr val="FFE2B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0F43C00-47A9-4F32-BBAB-DC411C1F094A}"/>
              </a:ext>
            </a:extLst>
          </p:cNvPr>
          <p:cNvSpPr>
            <a:spLocks noGrp="1"/>
          </p:cNvSpPr>
          <p:nvPr/>
        </p:nvSpPr>
        <p:spPr>
          <a:xfrm>
            <a:off x="704850" y="3638550"/>
            <a:ext cx="12573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地图关卡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8D6AFB8-9F36-4608-A1CB-011714008F7C}"/>
              </a:ext>
            </a:extLst>
          </p:cNvPr>
          <p:cNvSpPr>
            <a:spLocks noGrp="1"/>
          </p:cNvSpPr>
          <p:nvPr/>
        </p:nvSpPr>
        <p:spPr>
          <a:xfrm>
            <a:off x="2152650" y="3543300"/>
            <a:ext cx="1257300" cy="361950"/>
          </a:xfrm>
          <a:prstGeom prst="roundRect">
            <a:avLst>
              <a:gd name="adj" fmla="val 21053"/>
            </a:avLst>
          </a:prstGeom>
          <a:solidFill>
            <a:srgbClr val="DDEEF7"/>
          </a:solidFill>
          <a:ln w="9525">
            <a:solidFill>
              <a:srgbClr val="DDEEF7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764A6B7-F684-49B7-8697-81A9C511DE4A}"/>
              </a:ext>
            </a:extLst>
          </p:cNvPr>
          <p:cNvSpPr>
            <a:spLocks noGrp="1"/>
          </p:cNvSpPr>
          <p:nvPr/>
        </p:nvSpPr>
        <p:spPr>
          <a:xfrm>
            <a:off x="2133600" y="3629025"/>
            <a:ext cx="12573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语言朗读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6EDA2BB-F5E0-423A-975A-D6754B2A75BF}"/>
              </a:ext>
            </a:extLst>
          </p:cNvPr>
          <p:cNvSpPr>
            <a:spLocks noGrp="1"/>
          </p:cNvSpPr>
          <p:nvPr/>
        </p:nvSpPr>
        <p:spPr>
          <a:xfrm>
            <a:off x="3562350" y="3543300"/>
            <a:ext cx="1257300" cy="361950"/>
          </a:xfrm>
          <a:prstGeom prst="roundRect">
            <a:avLst>
              <a:gd name="adj" fmla="val 21053"/>
            </a:avLst>
          </a:prstGeom>
          <a:solidFill>
            <a:srgbClr val="DDEFD8"/>
          </a:solidFill>
          <a:ln w="9525">
            <a:solidFill>
              <a:srgbClr val="DDEF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9E047A-AC49-45AB-B6F4-BE0831CFC64F}"/>
              </a:ext>
            </a:extLst>
          </p:cNvPr>
          <p:cNvSpPr>
            <a:spLocks noGrp="1"/>
          </p:cNvSpPr>
          <p:nvPr/>
        </p:nvSpPr>
        <p:spPr>
          <a:xfrm>
            <a:off x="3543300" y="3629025"/>
            <a:ext cx="12573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灯塔反馈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EB04F1-FD20-146E-E762-76469EC8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73" y="426786"/>
            <a:ext cx="6051707" cy="540251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685F992-0A9B-4999-07F3-197876F6823A}"/>
              </a:ext>
            </a:extLst>
          </p:cNvPr>
          <p:cNvSpPr>
            <a:spLocks noGrp="1"/>
          </p:cNvSpPr>
          <p:nvPr/>
        </p:nvSpPr>
        <p:spPr>
          <a:xfrm>
            <a:off x="802618" y="4680998"/>
            <a:ext cx="4286968" cy="62020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>
              <a:defRPr sz="20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lang="zh-CN" altLang="en-US" sz="160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第十二组：姜涵文、王大鹏、张科垚、汪子乐</a:t>
            </a:r>
            <a:endParaRPr sz="1600" b="0" dirty="0">
              <a:solidFill>
                <a:srgbClr val="7A5A44"/>
              </a:solidFill>
              <a:latin typeface="Microsoft YaHei"/>
              <a:ea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12387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402128E4-F134-429D-90AE-22BE992A685F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4E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3442133-E288-4865-A8E8-76E4D88A538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FFF0D8"/>
          </a:solidFill>
          <a:ln w="0">
            <a:solidFill>
              <a:srgbClr val="FFF0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AD0A5B-73CD-48B4-9D24-5B47DCD9B60A}"/>
              </a:ext>
            </a:extLst>
          </p:cNvPr>
          <p:cNvSpPr>
            <a:spLocks noGrp="1"/>
          </p:cNvSpPr>
          <p:nvPr/>
        </p:nvSpPr>
        <p:spPr>
          <a:xfrm>
            <a:off x="0" y="6076950"/>
            <a:ext cx="12192000" cy="781050"/>
          </a:xfrm>
          <a:prstGeom prst="rect">
            <a:avLst/>
          </a:prstGeom>
          <a:solidFill>
            <a:srgbClr val="F9E7CC"/>
          </a:solidFill>
          <a:ln w="0">
            <a:solidFill>
              <a:srgbClr val="F9E7C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E17912F-F62E-4059-AF4A-62BBBA339F63}"/>
              </a:ext>
            </a:extLst>
          </p:cNvPr>
          <p:cNvSpPr>
            <a:spLocks noGrp="1"/>
          </p:cNvSpPr>
          <p:nvPr/>
        </p:nvSpPr>
        <p:spPr>
          <a:xfrm>
            <a:off x="10668000" y="361950"/>
            <a:ext cx="857250" cy="857250"/>
          </a:xfrm>
          <a:prstGeom prst="ellipse">
            <a:avLst/>
          </a:prstGeom>
          <a:solidFill>
            <a:srgbClr val="FFE7C2"/>
          </a:solidFill>
          <a:ln w="9525">
            <a:solidFill>
              <a:srgbClr val="FFE7C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028050-7784-44AD-9C9E-1F5501AB0D03}"/>
              </a:ext>
            </a:extLst>
          </p:cNvPr>
          <p:cNvSpPr>
            <a:spLocks noGrp="1"/>
          </p:cNvSpPr>
          <p:nvPr/>
        </p:nvSpPr>
        <p:spPr>
          <a:xfrm>
            <a:off x="11182350" y="876300"/>
            <a:ext cx="400050" cy="400050"/>
          </a:xfrm>
          <a:prstGeom prst="ellipse">
            <a:avLst/>
          </a:prstGeom>
          <a:solidFill>
            <a:srgbClr val="DCEEDB"/>
          </a:solidFill>
          <a:ln w="9525">
            <a:solidFill>
              <a:srgbClr val="DCEEDB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5E3871-74B0-4885-88C2-E75B0016DEFA}"/>
              </a:ext>
            </a:extLst>
          </p:cNvPr>
          <p:cNvSpPr>
            <a:spLocks noGrp="1"/>
          </p:cNvSpPr>
          <p:nvPr/>
        </p:nvSpPr>
        <p:spPr>
          <a:xfrm>
            <a:off x="723900" y="495300"/>
            <a:ext cx="6000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BACKGROUND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C569E2-39EA-44C9-BC00-6243D3857803}"/>
              </a:ext>
            </a:extLst>
          </p:cNvPr>
          <p:cNvSpPr>
            <a:spLocks noGrp="1"/>
          </p:cNvSpPr>
          <p:nvPr/>
        </p:nvSpPr>
        <p:spPr>
          <a:xfrm>
            <a:off x="704850" y="876300"/>
            <a:ext cx="80962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情绪学习需要被孩子看见、说出、再试一次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323E74-D595-4952-BE80-1555B0FE9E89}"/>
              </a:ext>
            </a:extLst>
          </p:cNvPr>
          <p:cNvSpPr>
            <a:spLocks noGrp="1"/>
          </p:cNvSpPr>
          <p:nvPr/>
        </p:nvSpPr>
        <p:spPr>
          <a:xfrm>
            <a:off x="742950" y="1790700"/>
            <a:ext cx="723900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小游戏把抽象的社交情绪能力变成具体场景，让儿童在低压力回合里反复练习。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6C1EEA0-3E56-4933-971C-59F90A2D5BE9}"/>
              </a:ext>
            </a:extLst>
          </p:cNvPr>
          <p:cNvSpPr>
            <a:spLocks noGrp="1"/>
          </p:cNvSpPr>
          <p:nvPr/>
        </p:nvSpPr>
        <p:spPr>
          <a:xfrm>
            <a:off x="800100" y="2390775"/>
            <a:ext cx="2952750" cy="2076450"/>
          </a:xfrm>
          <a:prstGeom prst="roundRect">
            <a:avLst>
              <a:gd name="adj" fmla="val 3670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4CF1A3E-1FCB-4423-97E5-B18ABD6C29D1}"/>
              </a:ext>
            </a:extLst>
          </p:cNvPr>
          <p:cNvSpPr>
            <a:spLocks noGrp="1"/>
          </p:cNvSpPr>
          <p:nvPr/>
        </p:nvSpPr>
        <p:spPr>
          <a:xfrm>
            <a:off x="742950" y="2324100"/>
            <a:ext cx="2952750" cy="2076450"/>
          </a:xfrm>
          <a:prstGeom prst="roundRect">
            <a:avLst>
              <a:gd name="adj" fmla="val 3670"/>
            </a:avLst>
          </a:prstGeom>
          <a:solidFill>
            <a:srgbClr val="FFF9F0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911B738-A815-470D-B530-FCE89E9C4DE1}"/>
              </a:ext>
            </a:extLst>
          </p:cNvPr>
          <p:cNvSpPr>
            <a:spLocks noGrp="1"/>
          </p:cNvSpPr>
          <p:nvPr/>
        </p:nvSpPr>
        <p:spPr>
          <a:xfrm>
            <a:off x="742950" y="2324100"/>
            <a:ext cx="76200" cy="2076450"/>
          </a:xfrm>
          <a:prstGeom prst="rect">
            <a:avLst/>
          </a:prstGeom>
          <a:solidFill>
            <a:srgbClr val="61A4CF"/>
          </a:solidFill>
          <a:ln w="0">
            <a:solidFill>
              <a:srgbClr val="61A4CF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89D7EB2-3B68-4BB7-8690-29EF26546037}"/>
              </a:ext>
            </a:extLst>
          </p:cNvPr>
          <p:cNvSpPr>
            <a:spLocks noGrp="1"/>
          </p:cNvSpPr>
          <p:nvPr/>
        </p:nvSpPr>
        <p:spPr>
          <a:xfrm>
            <a:off x="971550" y="2533650"/>
            <a:ext cx="25527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看不懂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56B18D9-A7EF-44BF-8C9E-2AA5D31376A3}"/>
              </a:ext>
            </a:extLst>
          </p:cNvPr>
          <p:cNvSpPr>
            <a:spLocks noGrp="1"/>
          </p:cNvSpPr>
          <p:nvPr/>
        </p:nvSpPr>
        <p:spPr>
          <a:xfrm>
            <a:off x="971550" y="2933700"/>
            <a:ext cx="2552700" cy="1295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朋友低头、皱眉、走开时，孩子不一定能把表情动作和心情联系起来。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C03487F-034A-49B6-80A8-1713CB639241}"/>
              </a:ext>
            </a:extLst>
          </p:cNvPr>
          <p:cNvSpPr>
            <a:spLocks noGrp="1"/>
          </p:cNvSpPr>
          <p:nvPr/>
        </p:nvSpPr>
        <p:spPr>
          <a:xfrm>
            <a:off x="4114800" y="2390775"/>
            <a:ext cx="2952750" cy="2076450"/>
          </a:xfrm>
          <a:prstGeom prst="roundRect">
            <a:avLst>
              <a:gd name="adj" fmla="val 3670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5F99D44-91AB-41DC-9367-85980312E824}"/>
              </a:ext>
            </a:extLst>
          </p:cNvPr>
          <p:cNvSpPr>
            <a:spLocks noGrp="1"/>
          </p:cNvSpPr>
          <p:nvPr/>
        </p:nvSpPr>
        <p:spPr>
          <a:xfrm>
            <a:off x="4057650" y="2324100"/>
            <a:ext cx="2952750" cy="2076450"/>
          </a:xfrm>
          <a:prstGeom prst="roundRect">
            <a:avLst>
              <a:gd name="adj" fmla="val 3670"/>
            </a:avLst>
          </a:prstGeom>
          <a:solidFill>
            <a:srgbClr val="FFF9F0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3E4702E-9D26-4AD7-A408-59AF1ADD27E8}"/>
              </a:ext>
            </a:extLst>
          </p:cNvPr>
          <p:cNvSpPr>
            <a:spLocks noGrp="1"/>
          </p:cNvSpPr>
          <p:nvPr/>
        </p:nvSpPr>
        <p:spPr>
          <a:xfrm>
            <a:off x="4057650" y="2324100"/>
            <a:ext cx="76200" cy="207645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FF30E18-4D58-4E38-A43E-77A50BDC400D}"/>
              </a:ext>
            </a:extLst>
          </p:cNvPr>
          <p:cNvSpPr>
            <a:spLocks noGrp="1"/>
          </p:cNvSpPr>
          <p:nvPr/>
        </p:nvSpPr>
        <p:spPr>
          <a:xfrm>
            <a:off x="4286250" y="2533650"/>
            <a:ext cx="25527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说不清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A363D5E-55B0-4CB3-BBB0-0B25CC158050}"/>
              </a:ext>
            </a:extLst>
          </p:cNvPr>
          <p:cNvSpPr>
            <a:spLocks noGrp="1"/>
          </p:cNvSpPr>
          <p:nvPr/>
        </p:nvSpPr>
        <p:spPr>
          <a:xfrm>
            <a:off x="4286250" y="2933700"/>
            <a:ext cx="2552700" cy="1295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知道自己想要什么，但缺少“我想……因为……”这样的表达句式。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93DA954E-1B11-4A41-8292-012F279FFC98}"/>
              </a:ext>
            </a:extLst>
          </p:cNvPr>
          <p:cNvSpPr>
            <a:spLocks noGrp="1"/>
          </p:cNvSpPr>
          <p:nvPr/>
        </p:nvSpPr>
        <p:spPr>
          <a:xfrm>
            <a:off x="7429500" y="2390775"/>
            <a:ext cx="2952750" cy="2076450"/>
          </a:xfrm>
          <a:prstGeom prst="roundRect">
            <a:avLst>
              <a:gd name="adj" fmla="val 3670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572DE6F-1221-478C-8B5A-EF892975C171}"/>
              </a:ext>
            </a:extLst>
          </p:cNvPr>
          <p:cNvSpPr>
            <a:spLocks noGrp="1"/>
          </p:cNvSpPr>
          <p:nvPr/>
        </p:nvSpPr>
        <p:spPr>
          <a:xfrm>
            <a:off x="7372350" y="2324100"/>
            <a:ext cx="2952750" cy="2076450"/>
          </a:xfrm>
          <a:prstGeom prst="roundRect">
            <a:avLst>
              <a:gd name="adj" fmla="val 3670"/>
            </a:avLst>
          </a:prstGeom>
          <a:solidFill>
            <a:srgbClr val="FFF9F0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4727FF-043B-4930-A885-609A594F1AA1}"/>
              </a:ext>
            </a:extLst>
          </p:cNvPr>
          <p:cNvSpPr>
            <a:spLocks noGrp="1"/>
          </p:cNvSpPr>
          <p:nvPr/>
        </p:nvSpPr>
        <p:spPr>
          <a:xfrm>
            <a:off x="7372350" y="2324100"/>
            <a:ext cx="76200" cy="2076450"/>
          </a:xfrm>
          <a:prstGeom prst="rect">
            <a:avLst/>
          </a:prstGeom>
          <a:solidFill>
            <a:srgbClr val="68A87D"/>
          </a:solidFill>
          <a:ln w="0">
            <a:solidFill>
              <a:srgbClr val="68A87D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624EB26-6470-41EE-B429-33C4049599C4}"/>
              </a:ext>
            </a:extLst>
          </p:cNvPr>
          <p:cNvSpPr>
            <a:spLocks noGrp="1"/>
          </p:cNvSpPr>
          <p:nvPr/>
        </p:nvSpPr>
        <p:spPr>
          <a:xfrm>
            <a:off x="7600950" y="2533650"/>
            <a:ext cx="25527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容易误会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9143ADE-AF86-4AF3-8B2E-C42E344C7A95}"/>
              </a:ext>
            </a:extLst>
          </p:cNvPr>
          <p:cNvSpPr>
            <a:spLocks noGrp="1"/>
          </p:cNvSpPr>
          <p:nvPr/>
        </p:nvSpPr>
        <p:spPr>
          <a:xfrm>
            <a:off x="7600950" y="2933700"/>
            <a:ext cx="2552700" cy="1295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看到别人拿走积木，容易先判断为抢玩具，而不是寻找行为背后的原因。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B378ABB-6F5D-4E73-9581-23E958D0EF03}"/>
              </a:ext>
            </a:extLst>
          </p:cNvPr>
          <p:cNvSpPr>
            <a:spLocks noGrp="1"/>
          </p:cNvSpPr>
          <p:nvPr/>
        </p:nvSpPr>
        <p:spPr>
          <a:xfrm>
            <a:off x="1504950" y="4972050"/>
            <a:ext cx="8801100" cy="781050"/>
          </a:xfrm>
          <a:prstGeom prst="roundRect">
            <a:avLst>
              <a:gd name="adj" fmla="val 9756"/>
            </a:avLst>
          </a:prstGeom>
          <a:solidFill>
            <a:srgbClr val="FFE2B8"/>
          </a:solidFill>
          <a:ln w="9525">
            <a:solidFill>
              <a:srgbClr val="F0C98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1251D01-7BF8-46C6-9C7A-DA36DB4F1FB5}"/>
              </a:ext>
            </a:extLst>
          </p:cNvPr>
          <p:cNvSpPr>
            <a:spLocks noGrp="1"/>
          </p:cNvSpPr>
          <p:nvPr/>
        </p:nvSpPr>
        <p:spPr>
          <a:xfrm>
            <a:off x="1885950" y="5200650"/>
            <a:ext cx="80200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8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设计：用短故事、明确选择、即时反馈，搭出一条可重复练习的情绪小路。</a:t>
            </a:r>
          </a:p>
        </p:txBody>
      </p:sp>
    </p:spTree>
    <p:extLst>
      <p:ext uri="{BB962C8B-B14F-4D97-AF65-F5344CB8AC3E}">
        <p14:creationId xmlns:p14="http://schemas.microsoft.com/office/powerpoint/2010/main" val="28667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461C5344-BC89-4192-BF9A-A859E2360D6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4E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77D9113-8478-48BD-BC4B-91F03C461F2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FFF0D8"/>
          </a:solidFill>
          <a:ln w="0">
            <a:solidFill>
              <a:srgbClr val="FFF0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770448A-A08B-420C-8759-88ED49263A65}"/>
              </a:ext>
            </a:extLst>
          </p:cNvPr>
          <p:cNvSpPr>
            <a:spLocks noGrp="1"/>
          </p:cNvSpPr>
          <p:nvPr/>
        </p:nvSpPr>
        <p:spPr>
          <a:xfrm>
            <a:off x="0" y="6076950"/>
            <a:ext cx="12192000" cy="781050"/>
          </a:xfrm>
          <a:prstGeom prst="rect">
            <a:avLst/>
          </a:prstGeom>
          <a:solidFill>
            <a:srgbClr val="F9E7CC"/>
          </a:solidFill>
          <a:ln w="0">
            <a:solidFill>
              <a:srgbClr val="F9E7C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3940841-CE3B-42EE-9090-4C73EFAAE9CE}"/>
              </a:ext>
            </a:extLst>
          </p:cNvPr>
          <p:cNvSpPr>
            <a:spLocks noGrp="1"/>
          </p:cNvSpPr>
          <p:nvPr/>
        </p:nvSpPr>
        <p:spPr>
          <a:xfrm>
            <a:off x="10668000" y="361950"/>
            <a:ext cx="857250" cy="857250"/>
          </a:xfrm>
          <a:prstGeom prst="ellipse">
            <a:avLst/>
          </a:prstGeom>
          <a:solidFill>
            <a:srgbClr val="FFE7C2"/>
          </a:solidFill>
          <a:ln w="9525">
            <a:solidFill>
              <a:srgbClr val="FFE7C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80E92BC-61D1-4350-92AE-F03E7AA1F977}"/>
              </a:ext>
            </a:extLst>
          </p:cNvPr>
          <p:cNvSpPr>
            <a:spLocks noGrp="1"/>
          </p:cNvSpPr>
          <p:nvPr/>
        </p:nvSpPr>
        <p:spPr>
          <a:xfrm>
            <a:off x="11182350" y="876300"/>
            <a:ext cx="400050" cy="400050"/>
          </a:xfrm>
          <a:prstGeom prst="ellipse">
            <a:avLst/>
          </a:prstGeom>
          <a:solidFill>
            <a:srgbClr val="DCEEDB"/>
          </a:solidFill>
          <a:ln w="9525">
            <a:solidFill>
              <a:srgbClr val="DCEEDB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5B250D-F45C-43AD-9787-FADB11A6E0BC}"/>
              </a:ext>
            </a:extLst>
          </p:cNvPr>
          <p:cNvSpPr>
            <a:spLocks noGrp="1"/>
          </p:cNvSpPr>
          <p:nvPr/>
        </p:nvSpPr>
        <p:spPr>
          <a:xfrm>
            <a:off x="723900" y="495300"/>
            <a:ext cx="6000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TARGET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2F8D54D-04ED-437C-817B-9A6F2616B0D6}"/>
              </a:ext>
            </a:extLst>
          </p:cNvPr>
          <p:cNvSpPr>
            <a:spLocks noGrp="1"/>
          </p:cNvSpPr>
          <p:nvPr/>
        </p:nvSpPr>
        <p:spPr>
          <a:xfrm>
            <a:off x="704850" y="876300"/>
            <a:ext cx="80962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四项能力目标直接对应关卡机制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460486-B929-48D7-BBEC-AFDA828A8DC1}"/>
              </a:ext>
            </a:extLst>
          </p:cNvPr>
          <p:cNvSpPr>
            <a:spLocks noGrp="1"/>
          </p:cNvSpPr>
          <p:nvPr/>
        </p:nvSpPr>
        <p:spPr>
          <a:xfrm>
            <a:off x="742950" y="1790700"/>
            <a:ext cx="723900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每个大关不是单纯换场景，而是围绕一种可观察、可练习的社交情绪技能。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E6A82F1-59CB-4B89-8124-8D51C66CFC9C}"/>
              </a:ext>
            </a:extLst>
          </p:cNvPr>
          <p:cNvSpPr>
            <a:spLocks noGrp="1"/>
          </p:cNvSpPr>
          <p:nvPr/>
        </p:nvSpPr>
        <p:spPr>
          <a:xfrm>
            <a:off x="819150" y="2276475"/>
            <a:ext cx="2286000" cy="3143250"/>
          </a:xfrm>
          <a:prstGeom prst="roundRect">
            <a:avLst>
              <a:gd name="adj" fmla="val 3333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87A5F76-B97F-4FE8-9B10-FA636414C339}"/>
              </a:ext>
            </a:extLst>
          </p:cNvPr>
          <p:cNvSpPr>
            <a:spLocks noGrp="1"/>
          </p:cNvSpPr>
          <p:nvPr/>
        </p:nvSpPr>
        <p:spPr>
          <a:xfrm>
            <a:off x="762000" y="2209800"/>
            <a:ext cx="2286000" cy="3143250"/>
          </a:xfrm>
          <a:prstGeom prst="roundRect">
            <a:avLst>
              <a:gd name="adj" fmla="val 3333"/>
            </a:avLst>
          </a:prstGeom>
          <a:solidFill>
            <a:srgbClr val="FFF9EF"/>
          </a:solidFill>
          <a:ln w="9525">
            <a:solidFill>
              <a:srgbClr val="EDD5B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709C0B6-F500-4A44-9B3B-F1CEBF4CED0F}"/>
              </a:ext>
            </a:extLst>
          </p:cNvPr>
          <p:cNvSpPr>
            <a:spLocks noGrp="1"/>
          </p:cNvSpPr>
          <p:nvPr/>
        </p:nvSpPr>
        <p:spPr>
          <a:xfrm>
            <a:off x="1543050" y="2476500"/>
            <a:ext cx="723900" cy="723900"/>
          </a:xfrm>
          <a:prstGeom prst="ellipse">
            <a:avLst/>
          </a:prstGeom>
          <a:solidFill>
            <a:srgbClr val="DDEEF7"/>
          </a:solidFill>
          <a:ln w="9525">
            <a:solidFill>
              <a:srgbClr val="E2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65E61B7-FE52-4B99-8BF9-275A42FB5292}"/>
              </a:ext>
            </a:extLst>
          </p:cNvPr>
          <p:cNvSpPr>
            <a:spLocks noGrp="1"/>
          </p:cNvSpPr>
          <p:nvPr/>
        </p:nvSpPr>
        <p:spPr>
          <a:xfrm>
            <a:off x="1543050" y="2647950"/>
            <a:ext cx="7239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1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FA9F5F-C5F9-4B22-B425-243183E2DF4C}"/>
              </a:ext>
            </a:extLst>
          </p:cNvPr>
          <p:cNvSpPr>
            <a:spLocks noGrp="1"/>
          </p:cNvSpPr>
          <p:nvPr/>
        </p:nvSpPr>
        <p:spPr>
          <a:xfrm>
            <a:off x="1028700" y="3524250"/>
            <a:ext cx="17526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87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情绪识别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EF65E49-DC3F-476E-83E4-C9584FE13666}"/>
              </a:ext>
            </a:extLst>
          </p:cNvPr>
          <p:cNvSpPr>
            <a:spLocks noGrp="1"/>
          </p:cNvSpPr>
          <p:nvPr/>
        </p:nvSpPr>
        <p:spPr>
          <a:xfrm>
            <a:off x="1028700" y="3962400"/>
            <a:ext cx="1752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表情花园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5879447-5715-4A4F-9379-7F1AA7E4A24F}"/>
              </a:ext>
            </a:extLst>
          </p:cNvPr>
          <p:cNvSpPr>
            <a:spLocks noGrp="1"/>
          </p:cNvSpPr>
          <p:nvPr/>
        </p:nvSpPr>
        <p:spPr>
          <a:xfrm>
            <a:off x="1047750" y="4457700"/>
            <a:ext cx="1714500" cy="781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看表情和动作，判断朋友的心情。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71E82E5-416D-4CC9-83C9-EDB0ACCCE1AD}"/>
              </a:ext>
            </a:extLst>
          </p:cNvPr>
          <p:cNvSpPr>
            <a:spLocks noGrp="1"/>
          </p:cNvSpPr>
          <p:nvPr/>
        </p:nvSpPr>
        <p:spPr>
          <a:xfrm>
            <a:off x="3533775" y="2276475"/>
            <a:ext cx="2286000" cy="3143250"/>
          </a:xfrm>
          <a:prstGeom prst="roundRect">
            <a:avLst>
              <a:gd name="adj" fmla="val 3333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1786C4F-FDA5-4455-B906-C97727A90933}"/>
              </a:ext>
            </a:extLst>
          </p:cNvPr>
          <p:cNvSpPr>
            <a:spLocks noGrp="1"/>
          </p:cNvSpPr>
          <p:nvPr/>
        </p:nvSpPr>
        <p:spPr>
          <a:xfrm>
            <a:off x="3476625" y="2209800"/>
            <a:ext cx="2286000" cy="3143250"/>
          </a:xfrm>
          <a:prstGeom prst="roundRect">
            <a:avLst>
              <a:gd name="adj" fmla="val 3333"/>
            </a:avLst>
          </a:prstGeom>
          <a:solidFill>
            <a:srgbClr val="FFF9EF"/>
          </a:solidFill>
          <a:ln w="9525">
            <a:solidFill>
              <a:srgbClr val="EDD5B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0F93FCE-A0F1-4516-98B4-8AF3A8AD9ABA}"/>
              </a:ext>
            </a:extLst>
          </p:cNvPr>
          <p:cNvSpPr>
            <a:spLocks noGrp="1"/>
          </p:cNvSpPr>
          <p:nvPr/>
        </p:nvSpPr>
        <p:spPr>
          <a:xfrm>
            <a:off x="4257675" y="2476500"/>
            <a:ext cx="723900" cy="723900"/>
          </a:xfrm>
          <a:prstGeom prst="ellipse">
            <a:avLst/>
          </a:prstGeom>
          <a:solidFill>
            <a:srgbClr val="FFE2B8"/>
          </a:solidFill>
          <a:ln w="9525">
            <a:solidFill>
              <a:srgbClr val="E2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A3AAD15-3C74-41AC-8A5B-0A0502E89FC6}"/>
              </a:ext>
            </a:extLst>
          </p:cNvPr>
          <p:cNvSpPr>
            <a:spLocks noGrp="1"/>
          </p:cNvSpPr>
          <p:nvPr/>
        </p:nvSpPr>
        <p:spPr>
          <a:xfrm>
            <a:off x="4257675" y="2647950"/>
            <a:ext cx="7239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1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46BCC8B-44BF-4708-977E-0A931C9CD7D5}"/>
              </a:ext>
            </a:extLst>
          </p:cNvPr>
          <p:cNvSpPr>
            <a:spLocks noGrp="1"/>
          </p:cNvSpPr>
          <p:nvPr/>
        </p:nvSpPr>
        <p:spPr>
          <a:xfrm>
            <a:off x="3743325" y="3524250"/>
            <a:ext cx="17526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87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表达需求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2B96D24-EB31-406E-9301-05411B7CCCF6}"/>
              </a:ext>
            </a:extLst>
          </p:cNvPr>
          <p:cNvSpPr>
            <a:spLocks noGrp="1"/>
          </p:cNvSpPr>
          <p:nvPr/>
        </p:nvSpPr>
        <p:spPr>
          <a:xfrm>
            <a:off x="3743325" y="3962400"/>
            <a:ext cx="1752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心愿商店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C89FF07-157F-4FA5-9AD2-D2382C790345}"/>
              </a:ext>
            </a:extLst>
          </p:cNvPr>
          <p:cNvSpPr>
            <a:spLocks noGrp="1"/>
          </p:cNvSpPr>
          <p:nvPr/>
        </p:nvSpPr>
        <p:spPr>
          <a:xfrm>
            <a:off x="3762375" y="4457700"/>
            <a:ext cx="1714500" cy="781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用完整句说出想要什么和为什么。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8F5B85E-C1E0-4F23-9947-0028F88274CC}"/>
              </a:ext>
            </a:extLst>
          </p:cNvPr>
          <p:cNvSpPr>
            <a:spLocks noGrp="1"/>
          </p:cNvSpPr>
          <p:nvPr/>
        </p:nvSpPr>
        <p:spPr>
          <a:xfrm>
            <a:off x="6248400" y="2276475"/>
            <a:ext cx="2286000" cy="3143250"/>
          </a:xfrm>
          <a:prstGeom prst="roundRect">
            <a:avLst>
              <a:gd name="adj" fmla="val 3333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4FB03FE9-8D2E-4673-88A3-6604B19F2B1F}"/>
              </a:ext>
            </a:extLst>
          </p:cNvPr>
          <p:cNvSpPr>
            <a:spLocks noGrp="1"/>
          </p:cNvSpPr>
          <p:nvPr/>
        </p:nvSpPr>
        <p:spPr>
          <a:xfrm>
            <a:off x="6191250" y="2209800"/>
            <a:ext cx="2286000" cy="3143250"/>
          </a:xfrm>
          <a:prstGeom prst="roundRect">
            <a:avLst>
              <a:gd name="adj" fmla="val 3333"/>
            </a:avLst>
          </a:prstGeom>
          <a:solidFill>
            <a:srgbClr val="FFF9EF"/>
          </a:solidFill>
          <a:ln w="9525">
            <a:solidFill>
              <a:srgbClr val="EDD5B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75AB91CB-D9B4-43EF-862E-39A2F76D2738}"/>
              </a:ext>
            </a:extLst>
          </p:cNvPr>
          <p:cNvSpPr>
            <a:spLocks noGrp="1"/>
          </p:cNvSpPr>
          <p:nvPr/>
        </p:nvSpPr>
        <p:spPr>
          <a:xfrm>
            <a:off x="6972300" y="2476500"/>
            <a:ext cx="723900" cy="723900"/>
          </a:xfrm>
          <a:prstGeom prst="ellipse">
            <a:avLst/>
          </a:prstGeom>
          <a:solidFill>
            <a:srgbClr val="FFD8C9"/>
          </a:solidFill>
          <a:ln w="9525">
            <a:solidFill>
              <a:srgbClr val="E2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4795FC6-7468-43D3-B315-67FB3C9553A4}"/>
              </a:ext>
            </a:extLst>
          </p:cNvPr>
          <p:cNvSpPr>
            <a:spLocks noGrp="1"/>
          </p:cNvSpPr>
          <p:nvPr/>
        </p:nvSpPr>
        <p:spPr>
          <a:xfrm>
            <a:off x="6972300" y="2647950"/>
            <a:ext cx="7239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1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62584A9-BB30-4490-9ABE-684AB60B88C7}"/>
              </a:ext>
            </a:extLst>
          </p:cNvPr>
          <p:cNvSpPr>
            <a:spLocks noGrp="1"/>
          </p:cNvSpPr>
          <p:nvPr/>
        </p:nvSpPr>
        <p:spPr>
          <a:xfrm>
            <a:off x="6457950" y="3524250"/>
            <a:ext cx="17526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87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理解想法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387F579-137D-451D-B6A9-06B3FB709FE3}"/>
              </a:ext>
            </a:extLst>
          </p:cNvPr>
          <p:cNvSpPr>
            <a:spLocks noGrp="1"/>
          </p:cNvSpPr>
          <p:nvPr/>
        </p:nvSpPr>
        <p:spPr>
          <a:xfrm>
            <a:off x="6457950" y="3962400"/>
            <a:ext cx="1752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想法泡泡屋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F279FC3-1272-46DE-BD32-ADECD1DE673B}"/>
              </a:ext>
            </a:extLst>
          </p:cNvPr>
          <p:cNvSpPr>
            <a:spLocks noGrp="1"/>
          </p:cNvSpPr>
          <p:nvPr/>
        </p:nvSpPr>
        <p:spPr>
          <a:xfrm>
            <a:off x="6477000" y="4457700"/>
            <a:ext cx="1714500" cy="781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先找线索，再猜朋友的真实想法。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8C77BEC5-91FC-4B1C-84FB-699065CE2074}"/>
              </a:ext>
            </a:extLst>
          </p:cNvPr>
          <p:cNvSpPr>
            <a:spLocks noGrp="1"/>
          </p:cNvSpPr>
          <p:nvPr/>
        </p:nvSpPr>
        <p:spPr>
          <a:xfrm>
            <a:off x="8963025" y="2276475"/>
            <a:ext cx="2286000" cy="3143250"/>
          </a:xfrm>
          <a:prstGeom prst="roundRect">
            <a:avLst>
              <a:gd name="adj" fmla="val 3333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DB1E0E74-7102-4E98-B1CB-F85631C8A23D}"/>
              </a:ext>
            </a:extLst>
          </p:cNvPr>
          <p:cNvSpPr>
            <a:spLocks noGrp="1"/>
          </p:cNvSpPr>
          <p:nvPr/>
        </p:nvSpPr>
        <p:spPr>
          <a:xfrm>
            <a:off x="8905875" y="2209800"/>
            <a:ext cx="2286000" cy="3143250"/>
          </a:xfrm>
          <a:prstGeom prst="roundRect">
            <a:avLst>
              <a:gd name="adj" fmla="val 3333"/>
            </a:avLst>
          </a:prstGeom>
          <a:solidFill>
            <a:srgbClr val="FFF9EF"/>
          </a:solidFill>
          <a:ln w="9525">
            <a:solidFill>
              <a:srgbClr val="EDD5B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38971A6-2BEE-45FB-9865-D01CB1E0F97F}"/>
              </a:ext>
            </a:extLst>
          </p:cNvPr>
          <p:cNvSpPr>
            <a:spLocks noGrp="1"/>
          </p:cNvSpPr>
          <p:nvPr/>
        </p:nvSpPr>
        <p:spPr>
          <a:xfrm>
            <a:off x="9686925" y="2476500"/>
            <a:ext cx="723900" cy="723900"/>
          </a:xfrm>
          <a:prstGeom prst="ellipse">
            <a:avLst/>
          </a:prstGeom>
          <a:solidFill>
            <a:srgbClr val="DDEFD8"/>
          </a:solidFill>
          <a:ln w="9525">
            <a:solidFill>
              <a:srgbClr val="E2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84F8A1A-D691-4271-87B0-3AB06BDD341F}"/>
              </a:ext>
            </a:extLst>
          </p:cNvPr>
          <p:cNvSpPr>
            <a:spLocks noGrp="1"/>
          </p:cNvSpPr>
          <p:nvPr/>
        </p:nvSpPr>
        <p:spPr>
          <a:xfrm>
            <a:off x="9686925" y="2647950"/>
            <a:ext cx="7239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1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4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6515F38-07B5-41B1-B13E-1C4503015DFC}"/>
              </a:ext>
            </a:extLst>
          </p:cNvPr>
          <p:cNvSpPr>
            <a:spLocks noGrp="1"/>
          </p:cNvSpPr>
          <p:nvPr/>
        </p:nvSpPr>
        <p:spPr>
          <a:xfrm>
            <a:off x="9172575" y="3524250"/>
            <a:ext cx="17526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87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合作分工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5B0B7AC-06FF-45C5-BD1A-CDFB5F70A0CF}"/>
              </a:ext>
            </a:extLst>
          </p:cNvPr>
          <p:cNvSpPr>
            <a:spLocks noGrp="1"/>
          </p:cNvSpPr>
          <p:nvPr/>
        </p:nvSpPr>
        <p:spPr>
          <a:xfrm>
            <a:off x="9172575" y="3962400"/>
            <a:ext cx="1752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合作工坊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153A144-8906-48A8-80D5-07BAF2A1F6A2}"/>
              </a:ext>
            </a:extLst>
          </p:cNvPr>
          <p:cNvSpPr>
            <a:spLocks noGrp="1"/>
          </p:cNvSpPr>
          <p:nvPr/>
        </p:nvSpPr>
        <p:spPr>
          <a:xfrm>
            <a:off x="9191625" y="4457700"/>
            <a:ext cx="1714500" cy="781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商量、请求帮助、按角色分工。</a:t>
            </a:r>
          </a:p>
        </p:txBody>
      </p:sp>
    </p:spTree>
    <p:extLst>
      <p:ext uri="{BB962C8B-B14F-4D97-AF65-F5344CB8AC3E}">
        <p14:creationId xmlns:p14="http://schemas.microsoft.com/office/powerpoint/2010/main" val="177205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D472345C-7E4B-4E92-96F7-105F86982F2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4E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A7DB44C-A01B-4EBD-A4AD-AFDEDBD9922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FFF0D8"/>
          </a:solidFill>
          <a:ln w="0">
            <a:solidFill>
              <a:srgbClr val="FFF0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891D3C3-5B48-4F4D-9A1B-610FD4E16D3E}"/>
              </a:ext>
            </a:extLst>
          </p:cNvPr>
          <p:cNvSpPr>
            <a:spLocks noGrp="1"/>
          </p:cNvSpPr>
          <p:nvPr/>
        </p:nvSpPr>
        <p:spPr>
          <a:xfrm>
            <a:off x="0" y="6076950"/>
            <a:ext cx="12192000" cy="781050"/>
          </a:xfrm>
          <a:prstGeom prst="rect">
            <a:avLst/>
          </a:prstGeom>
          <a:solidFill>
            <a:srgbClr val="F9E7CC"/>
          </a:solidFill>
          <a:ln w="0">
            <a:solidFill>
              <a:srgbClr val="F9E7C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EEC076B-3E5B-4DFB-B0F8-E6C6F3BCD746}"/>
              </a:ext>
            </a:extLst>
          </p:cNvPr>
          <p:cNvSpPr>
            <a:spLocks noGrp="1"/>
          </p:cNvSpPr>
          <p:nvPr/>
        </p:nvSpPr>
        <p:spPr>
          <a:xfrm>
            <a:off x="10668000" y="361950"/>
            <a:ext cx="857250" cy="857250"/>
          </a:xfrm>
          <a:prstGeom prst="ellipse">
            <a:avLst/>
          </a:prstGeom>
          <a:solidFill>
            <a:srgbClr val="FFE7C2"/>
          </a:solidFill>
          <a:ln w="9525">
            <a:solidFill>
              <a:srgbClr val="FFE7C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BC3BF87-4108-473A-8F8E-F436F2DB3A68}"/>
              </a:ext>
            </a:extLst>
          </p:cNvPr>
          <p:cNvSpPr>
            <a:spLocks noGrp="1"/>
          </p:cNvSpPr>
          <p:nvPr/>
        </p:nvSpPr>
        <p:spPr>
          <a:xfrm>
            <a:off x="11182350" y="876300"/>
            <a:ext cx="400050" cy="400050"/>
          </a:xfrm>
          <a:prstGeom prst="ellipse">
            <a:avLst/>
          </a:prstGeom>
          <a:solidFill>
            <a:srgbClr val="DCEEDB"/>
          </a:solidFill>
          <a:ln w="9525">
            <a:solidFill>
              <a:srgbClr val="DCEEDB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E637829-A672-4E22-87E8-A927E1C9D6BF}"/>
              </a:ext>
            </a:extLst>
          </p:cNvPr>
          <p:cNvSpPr>
            <a:spLocks noGrp="1"/>
          </p:cNvSpPr>
          <p:nvPr/>
        </p:nvSpPr>
        <p:spPr>
          <a:xfrm>
            <a:off x="723900" y="495300"/>
            <a:ext cx="6000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GAME CONCEPT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DA22E9-9620-46CA-95B3-26D79CEC0B35}"/>
              </a:ext>
            </a:extLst>
          </p:cNvPr>
          <p:cNvSpPr>
            <a:spLocks noGrp="1"/>
          </p:cNvSpPr>
          <p:nvPr/>
        </p:nvSpPr>
        <p:spPr>
          <a:xfrm>
            <a:off x="704850" y="876300"/>
            <a:ext cx="80962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地图、动物和心情灯塔组成一个可探索的情绪广场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5F8AF9F-072D-4963-984F-1A10FF52FB30}"/>
              </a:ext>
            </a:extLst>
          </p:cNvPr>
          <p:cNvSpPr>
            <a:spLocks noGrp="1"/>
          </p:cNvSpPr>
          <p:nvPr/>
        </p:nvSpPr>
        <p:spPr>
          <a:xfrm>
            <a:off x="723900" y="1462088"/>
            <a:ext cx="723900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孩子沿着非环形小路完成小关；每个动物事件都对应一种情绪社交练习。</a:t>
            </a:r>
            <a:endParaRPr lang="en-US" sz="1425" b="0" dirty="0">
              <a:solidFill>
                <a:srgbClr val="7A5A44"/>
              </a:solidFill>
              <a:latin typeface="Microsoft YaHei"/>
              <a:ea typeface="Microsoft YaHei"/>
              <a:cs typeface="Microsoft YaHei"/>
            </a:endParaRPr>
          </a:p>
          <a:p>
            <a:pPr algn="l">
              <a:defRPr sz="14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lang="zh-CN" altLang="en-US" sz="1425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本次的升级主要是界面，从原来的列表样式升级为地图样式。</a:t>
            </a:r>
            <a:endParaRPr sz="1425" b="0" dirty="0">
              <a:solidFill>
                <a:srgbClr val="7A5A44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07679C6-E18B-4D7A-B25D-BDC263A90F2F}"/>
              </a:ext>
            </a:extLst>
          </p:cNvPr>
          <p:cNvSpPr>
            <a:spLocks noGrp="1"/>
          </p:cNvSpPr>
          <p:nvPr/>
        </p:nvSpPr>
        <p:spPr>
          <a:xfrm>
            <a:off x="8286750" y="2476500"/>
            <a:ext cx="3295650" cy="876300"/>
          </a:xfrm>
          <a:prstGeom prst="roundRect">
            <a:avLst>
              <a:gd name="adj" fmla="val 8696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90B15C5-F04B-495A-84D9-696664F891EB}"/>
              </a:ext>
            </a:extLst>
          </p:cNvPr>
          <p:cNvSpPr>
            <a:spLocks noGrp="1"/>
          </p:cNvSpPr>
          <p:nvPr/>
        </p:nvSpPr>
        <p:spPr>
          <a:xfrm>
            <a:off x="8229600" y="2409825"/>
            <a:ext cx="3295650" cy="876300"/>
          </a:xfrm>
          <a:prstGeom prst="roundRect">
            <a:avLst>
              <a:gd name="adj" fmla="val 8696"/>
            </a:avLst>
          </a:prstGeom>
          <a:solidFill>
            <a:srgbClr val="FFE2B8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8BA265-5B8D-4299-B901-8C0C8D5E7FDF}"/>
              </a:ext>
            </a:extLst>
          </p:cNvPr>
          <p:cNvSpPr>
            <a:spLocks noGrp="1"/>
          </p:cNvSpPr>
          <p:nvPr/>
        </p:nvSpPr>
        <p:spPr>
          <a:xfrm>
            <a:off x="8229600" y="2409825"/>
            <a:ext cx="76200" cy="87630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7FFCC15-BE56-4FD3-B74F-FDDC1D391689}"/>
              </a:ext>
            </a:extLst>
          </p:cNvPr>
          <p:cNvSpPr>
            <a:spLocks noGrp="1"/>
          </p:cNvSpPr>
          <p:nvPr/>
        </p:nvSpPr>
        <p:spPr>
          <a:xfrm>
            <a:off x="8458200" y="2581275"/>
            <a:ext cx="28956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开放路线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47A683-79A2-4F7B-AD14-A0691571D868}"/>
              </a:ext>
            </a:extLst>
          </p:cNvPr>
          <p:cNvSpPr>
            <a:spLocks noGrp="1"/>
          </p:cNvSpPr>
          <p:nvPr/>
        </p:nvSpPr>
        <p:spPr>
          <a:xfrm>
            <a:off x="8458200" y="2905125"/>
            <a:ext cx="28956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路线从左下向右上推进，不再像环形转盘。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E98EBFF-C740-4C5E-92AA-D64C58621951}"/>
              </a:ext>
            </a:extLst>
          </p:cNvPr>
          <p:cNvSpPr>
            <a:spLocks noGrp="1"/>
          </p:cNvSpPr>
          <p:nvPr/>
        </p:nvSpPr>
        <p:spPr>
          <a:xfrm>
            <a:off x="8286750" y="3581400"/>
            <a:ext cx="3295650" cy="876300"/>
          </a:xfrm>
          <a:prstGeom prst="roundRect">
            <a:avLst>
              <a:gd name="adj" fmla="val 8696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1D04350-0412-4EE8-A188-91B4BA1B732B}"/>
              </a:ext>
            </a:extLst>
          </p:cNvPr>
          <p:cNvSpPr>
            <a:spLocks noGrp="1"/>
          </p:cNvSpPr>
          <p:nvPr/>
        </p:nvSpPr>
        <p:spPr>
          <a:xfrm>
            <a:off x="8229600" y="3514725"/>
            <a:ext cx="3295650" cy="876300"/>
          </a:xfrm>
          <a:prstGeom prst="roundRect">
            <a:avLst>
              <a:gd name="adj" fmla="val 8696"/>
            </a:avLst>
          </a:prstGeom>
          <a:solidFill>
            <a:srgbClr val="DDEEF7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07BFBCF-7790-4681-A2EC-09954AB2D281}"/>
              </a:ext>
            </a:extLst>
          </p:cNvPr>
          <p:cNvSpPr>
            <a:spLocks noGrp="1"/>
          </p:cNvSpPr>
          <p:nvPr/>
        </p:nvSpPr>
        <p:spPr>
          <a:xfrm>
            <a:off x="8229600" y="3514725"/>
            <a:ext cx="76200" cy="87630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31BA58F-C5C6-406A-A645-85BE3E8E05D1}"/>
              </a:ext>
            </a:extLst>
          </p:cNvPr>
          <p:cNvSpPr>
            <a:spLocks noGrp="1"/>
          </p:cNvSpPr>
          <p:nvPr/>
        </p:nvSpPr>
        <p:spPr>
          <a:xfrm>
            <a:off x="8458200" y="3686175"/>
            <a:ext cx="28956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动物事件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FD678E3-D18B-497C-8016-EE220ED4E895}"/>
              </a:ext>
            </a:extLst>
          </p:cNvPr>
          <p:cNvSpPr>
            <a:spLocks noGrp="1"/>
          </p:cNvSpPr>
          <p:nvPr/>
        </p:nvSpPr>
        <p:spPr>
          <a:xfrm>
            <a:off x="8458200" y="4010025"/>
            <a:ext cx="28956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小兔、小狐狸、小熊等角色承载短故事。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93119EA-65F1-4495-B151-28F5856EBE89}"/>
              </a:ext>
            </a:extLst>
          </p:cNvPr>
          <p:cNvSpPr>
            <a:spLocks noGrp="1"/>
          </p:cNvSpPr>
          <p:nvPr/>
        </p:nvSpPr>
        <p:spPr>
          <a:xfrm>
            <a:off x="8286750" y="4686300"/>
            <a:ext cx="3295650" cy="876300"/>
          </a:xfrm>
          <a:prstGeom prst="roundRect">
            <a:avLst>
              <a:gd name="adj" fmla="val 8696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36F4383-B4D5-473C-A80E-F9438D219679}"/>
              </a:ext>
            </a:extLst>
          </p:cNvPr>
          <p:cNvSpPr>
            <a:spLocks noGrp="1"/>
          </p:cNvSpPr>
          <p:nvPr/>
        </p:nvSpPr>
        <p:spPr>
          <a:xfrm>
            <a:off x="8229600" y="4619625"/>
            <a:ext cx="3295650" cy="876300"/>
          </a:xfrm>
          <a:prstGeom prst="roundRect">
            <a:avLst>
              <a:gd name="adj" fmla="val 8696"/>
            </a:avLst>
          </a:prstGeom>
          <a:solidFill>
            <a:srgbClr val="DDEFD8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52A44B9-3C1D-4937-879C-4D8F0BD2CDEC}"/>
              </a:ext>
            </a:extLst>
          </p:cNvPr>
          <p:cNvSpPr>
            <a:spLocks noGrp="1"/>
          </p:cNvSpPr>
          <p:nvPr/>
        </p:nvSpPr>
        <p:spPr>
          <a:xfrm>
            <a:off x="8229600" y="4619625"/>
            <a:ext cx="76200" cy="87630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AA61680-6033-43BD-ABE5-051B96F8068A}"/>
              </a:ext>
            </a:extLst>
          </p:cNvPr>
          <p:cNvSpPr>
            <a:spLocks noGrp="1"/>
          </p:cNvSpPr>
          <p:nvPr/>
        </p:nvSpPr>
        <p:spPr>
          <a:xfrm>
            <a:off x="8458200" y="4791075"/>
            <a:ext cx="28956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心情灯塔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ED1921C-AA66-426C-8476-DA244459FB9D}"/>
              </a:ext>
            </a:extLst>
          </p:cNvPr>
          <p:cNvSpPr>
            <a:spLocks noGrp="1"/>
          </p:cNvSpPr>
          <p:nvPr/>
        </p:nvSpPr>
        <p:spPr>
          <a:xfrm>
            <a:off x="8458200" y="5114925"/>
            <a:ext cx="28956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每完成小关，灯塔窗格逐渐被点亮。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AF0A2C5-2977-010F-42B5-966E87988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90750"/>
            <a:ext cx="1993900" cy="374442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5DDF188-5432-CAC3-485C-3BC20F3E7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877" y="2190750"/>
            <a:ext cx="420709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2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>
            <a:extLst>
              <a:ext uri="{FF2B5EF4-FFF2-40B4-BE49-F238E27FC236}">
                <a16:creationId xmlns:a16="http://schemas.microsoft.com/office/drawing/2014/main" id="{E50DC9E8-AE75-4119-AF6D-311ACE5F05E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4E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5A0C3B-E5D3-4DE6-A554-A0CA3664173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FFF0D8"/>
          </a:solidFill>
          <a:ln w="0">
            <a:solidFill>
              <a:srgbClr val="FFF0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053276E-2CA3-4B76-B418-69D17A1F8771}"/>
              </a:ext>
            </a:extLst>
          </p:cNvPr>
          <p:cNvSpPr>
            <a:spLocks noGrp="1"/>
          </p:cNvSpPr>
          <p:nvPr/>
        </p:nvSpPr>
        <p:spPr>
          <a:xfrm>
            <a:off x="0" y="6076950"/>
            <a:ext cx="12192000" cy="781050"/>
          </a:xfrm>
          <a:prstGeom prst="rect">
            <a:avLst/>
          </a:prstGeom>
          <a:solidFill>
            <a:srgbClr val="F9E7CC"/>
          </a:solidFill>
          <a:ln w="0">
            <a:solidFill>
              <a:srgbClr val="F9E7C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CE3BB7C-6629-4FAF-9025-81470873CB76}"/>
              </a:ext>
            </a:extLst>
          </p:cNvPr>
          <p:cNvSpPr>
            <a:spLocks noGrp="1"/>
          </p:cNvSpPr>
          <p:nvPr/>
        </p:nvSpPr>
        <p:spPr>
          <a:xfrm>
            <a:off x="10668000" y="361950"/>
            <a:ext cx="857250" cy="857250"/>
          </a:xfrm>
          <a:prstGeom prst="ellipse">
            <a:avLst/>
          </a:prstGeom>
          <a:solidFill>
            <a:srgbClr val="FFE7C2"/>
          </a:solidFill>
          <a:ln w="9525">
            <a:solidFill>
              <a:srgbClr val="FFE7C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DD41FD8-6652-4C5B-95F9-53F690F23B7E}"/>
              </a:ext>
            </a:extLst>
          </p:cNvPr>
          <p:cNvSpPr>
            <a:spLocks noGrp="1"/>
          </p:cNvSpPr>
          <p:nvPr/>
        </p:nvSpPr>
        <p:spPr>
          <a:xfrm>
            <a:off x="11182350" y="876300"/>
            <a:ext cx="400050" cy="400050"/>
          </a:xfrm>
          <a:prstGeom prst="ellipse">
            <a:avLst/>
          </a:prstGeom>
          <a:solidFill>
            <a:srgbClr val="DCEEDB"/>
          </a:solidFill>
          <a:ln w="9525">
            <a:solidFill>
              <a:srgbClr val="DCEEDB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02C374-E8A9-4EEC-B757-DBFD80DE2FB8}"/>
              </a:ext>
            </a:extLst>
          </p:cNvPr>
          <p:cNvSpPr>
            <a:spLocks noGrp="1"/>
          </p:cNvSpPr>
          <p:nvPr/>
        </p:nvSpPr>
        <p:spPr>
          <a:xfrm>
            <a:off x="723900" y="495300"/>
            <a:ext cx="6000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MAP STRUCTURE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FBD00F-F18B-4EC2-A4F2-98C2DA11C79F}"/>
              </a:ext>
            </a:extLst>
          </p:cNvPr>
          <p:cNvSpPr>
            <a:spLocks noGrp="1"/>
          </p:cNvSpPr>
          <p:nvPr/>
        </p:nvSpPr>
        <p:spPr>
          <a:xfrm>
            <a:off x="704850" y="876300"/>
            <a:ext cx="80962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5 个大关、15 个小关，让进度变成一张地图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8E135C-3D3A-4BD1-B783-026849A9E260}"/>
              </a:ext>
            </a:extLst>
          </p:cNvPr>
          <p:cNvSpPr>
            <a:spLocks noGrp="1"/>
          </p:cNvSpPr>
          <p:nvPr/>
        </p:nvSpPr>
        <p:spPr>
          <a:xfrm>
            <a:off x="742950" y="1790700"/>
            <a:ext cx="723900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每个大关有 3 个小关；前四关完成后，综合关“小镇大派对”才解锁。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C7CD8DC-0A33-47E2-8DAB-A8F71F003E90}"/>
              </a:ext>
            </a:extLst>
          </p:cNvPr>
          <p:cNvSpPr>
            <a:spLocks noGrp="1"/>
          </p:cNvSpPr>
          <p:nvPr/>
        </p:nvSpPr>
        <p:spPr>
          <a:xfrm>
            <a:off x="962025" y="2543175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B1A2054-43A6-49EA-9A21-73BA03E8AC63}"/>
              </a:ext>
            </a:extLst>
          </p:cNvPr>
          <p:cNvSpPr>
            <a:spLocks noGrp="1"/>
          </p:cNvSpPr>
          <p:nvPr/>
        </p:nvSpPr>
        <p:spPr>
          <a:xfrm>
            <a:off x="904875" y="2476500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FFF9EF"/>
          </a:solidFill>
          <a:ln w="9525">
            <a:solidFill>
              <a:srgbClr val="EAD0A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9A91C41-1F7E-4B83-AC92-C070CD5D7DF2}"/>
              </a:ext>
            </a:extLst>
          </p:cNvPr>
          <p:cNvSpPr>
            <a:spLocks noGrp="1"/>
          </p:cNvSpPr>
          <p:nvPr/>
        </p:nvSpPr>
        <p:spPr>
          <a:xfrm>
            <a:off x="1076325" y="2647950"/>
            <a:ext cx="438150" cy="438150"/>
          </a:xfrm>
          <a:prstGeom prst="ellipse">
            <a:avLst/>
          </a:prstGeom>
          <a:solidFill>
            <a:srgbClr val="DDEEF7"/>
          </a:solidFill>
          <a:ln w="9525">
            <a:solidFill>
              <a:srgbClr val="E2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169FD0-3360-4830-BF60-D3EFDD361DF1}"/>
              </a:ext>
            </a:extLst>
          </p:cNvPr>
          <p:cNvSpPr>
            <a:spLocks noGrp="1"/>
          </p:cNvSpPr>
          <p:nvPr/>
        </p:nvSpPr>
        <p:spPr>
          <a:xfrm>
            <a:off x="1076325" y="2762250"/>
            <a:ext cx="4381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DE46E85-A63F-42EB-8D3B-87BCCA127A42}"/>
              </a:ext>
            </a:extLst>
          </p:cNvPr>
          <p:cNvSpPr>
            <a:spLocks noGrp="1"/>
          </p:cNvSpPr>
          <p:nvPr/>
        </p:nvSpPr>
        <p:spPr>
          <a:xfrm>
            <a:off x="1609725" y="2667000"/>
            <a:ext cx="7810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小兔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DB1DE34-6EA2-4CCB-A6D9-6189D4C517D9}"/>
              </a:ext>
            </a:extLst>
          </p:cNvPr>
          <p:cNvSpPr>
            <a:spLocks noGrp="1"/>
          </p:cNvSpPr>
          <p:nvPr/>
        </p:nvSpPr>
        <p:spPr>
          <a:xfrm>
            <a:off x="1133475" y="3067050"/>
            <a:ext cx="12192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表情花园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5B75E45-5E04-4D97-9C2E-CAA4F15BE296}"/>
              </a:ext>
            </a:extLst>
          </p:cNvPr>
          <p:cNvSpPr>
            <a:spLocks noGrp="1"/>
          </p:cNvSpPr>
          <p:nvPr/>
        </p:nvSpPr>
        <p:spPr>
          <a:xfrm>
            <a:off x="1133475" y="3352800"/>
            <a:ext cx="1219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情绪识别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0C0E686-A332-4EE3-B4D6-811465F70ED7}"/>
              </a:ext>
            </a:extLst>
          </p:cNvPr>
          <p:cNvSpPr>
            <a:spLocks noGrp="1"/>
          </p:cNvSpPr>
          <p:nvPr/>
        </p:nvSpPr>
        <p:spPr>
          <a:xfrm>
            <a:off x="1343025" y="3619500"/>
            <a:ext cx="152400" cy="152400"/>
          </a:xfrm>
          <a:prstGeom prst="ellipse">
            <a:avLst/>
          </a:prstGeom>
          <a:solidFill>
            <a:srgbClr val="E86D2A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F3B0984-14F0-46B8-AC1B-B3C507DC65CD}"/>
              </a:ext>
            </a:extLst>
          </p:cNvPr>
          <p:cNvSpPr>
            <a:spLocks noGrp="1"/>
          </p:cNvSpPr>
          <p:nvPr/>
        </p:nvSpPr>
        <p:spPr>
          <a:xfrm>
            <a:off x="1647825" y="36195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B2CA237-57DD-4EE4-8341-5E52DA59BF60}"/>
              </a:ext>
            </a:extLst>
          </p:cNvPr>
          <p:cNvSpPr>
            <a:spLocks noGrp="1"/>
          </p:cNvSpPr>
          <p:nvPr/>
        </p:nvSpPr>
        <p:spPr>
          <a:xfrm>
            <a:off x="1952625" y="36195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AD486F-3FD4-49E2-A538-CEC8DF32427B}"/>
              </a:ext>
            </a:extLst>
          </p:cNvPr>
          <p:cNvSpPr>
            <a:spLocks noGrp="1"/>
          </p:cNvSpPr>
          <p:nvPr/>
        </p:nvSpPr>
        <p:spPr>
          <a:xfrm>
            <a:off x="2619375" y="3143250"/>
            <a:ext cx="533400" cy="38100"/>
          </a:xfrm>
          <a:prstGeom prst="rect">
            <a:avLst/>
          </a:prstGeom>
          <a:solidFill>
            <a:srgbClr val="D8B080"/>
          </a:solidFill>
          <a:ln w="0">
            <a:solidFill>
              <a:srgbClr val="D8B08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D0452B47-9081-4B75-AFA5-EFA669589DC6}"/>
              </a:ext>
            </a:extLst>
          </p:cNvPr>
          <p:cNvSpPr>
            <a:spLocks noGrp="1"/>
          </p:cNvSpPr>
          <p:nvPr/>
        </p:nvSpPr>
        <p:spPr>
          <a:xfrm>
            <a:off x="3114675" y="3067050"/>
            <a:ext cx="171450" cy="190500"/>
          </a:xfrm>
          <a:prstGeom prst="triangle">
            <a:avLst/>
          </a:prstGeom>
          <a:solidFill>
            <a:srgbClr val="D8B080"/>
          </a:solidFill>
          <a:ln w="0">
            <a:solidFill>
              <a:srgbClr val="D8B08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89591FF-C0F7-4D42-B151-C693F72A3C83}"/>
              </a:ext>
            </a:extLst>
          </p:cNvPr>
          <p:cNvSpPr>
            <a:spLocks noGrp="1"/>
          </p:cNvSpPr>
          <p:nvPr/>
        </p:nvSpPr>
        <p:spPr>
          <a:xfrm>
            <a:off x="3152775" y="3152775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31D0D99-1D0B-4F41-8129-F64ECB4F5EF7}"/>
              </a:ext>
            </a:extLst>
          </p:cNvPr>
          <p:cNvSpPr>
            <a:spLocks noGrp="1"/>
          </p:cNvSpPr>
          <p:nvPr/>
        </p:nvSpPr>
        <p:spPr>
          <a:xfrm>
            <a:off x="3095625" y="3086100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FFF9EF"/>
          </a:solidFill>
          <a:ln w="9525">
            <a:solidFill>
              <a:srgbClr val="EAD0A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458187C9-B6A9-48D0-9384-6AFCE983F7AB}"/>
              </a:ext>
            </a:extLst>
          </p:cNvPr>
          <p:cNvSpPr>
            <a:spLocks noGrp="1"/>
          </p:cNvSpPr>
          <p:nvPr/>
        </p:nvSpPr>
        <p:spPr>
          <a:xfrm>
            <a:off x="3267075" y="3257550"/>
            <a:ext cx="438150" cy="438150"/>
          </a:xfrm>
          <a:prstGeom prst="ellipse">
            <a:avLst/>
          </a:prstGeom>
          <a:solidFill>
            <a:srgbClr val="FFE2B8"/>
          </a:solidFill>
          <a:ln w="9525">
            <a:solidFill>
              <a:srgbClr val="E2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73DB6BE-617B-4E16-B69F-709366DB1103}"/>
              </a:ext>
            </a:extLst>
          </p:cNvPr>
          <p:cNvSpPr>
            <a:spLocks noGrp="1"/>
          </p:cNvSpPr>
          <p:nvPr/>
        </p:nvSpPr>
        <p:spPr>
          <a:xfrm>
            <a:off x="3267075" y="3371850"/>
            <a:ext cx="4381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0B02AA7-0F6D-4E7F-BD3B-F833EF3FBC6E}"/>
              </a:ext>
            </a:extLst>
          </p:cNvPr>
          <p:cNvSpPr>
            <a:spLocks noGrp="1"/>
          </p:cNvSpPr>
          <p:nvPr/>
        </p:nvSpPr>
        <p:spPr>
          <a:xfrm>
            <a:off x="3800475" y="3276600"/>
            <a:ext cx="7810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小狐狸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237EADA-C92E-4AA5-9C2E-7568B5776183}"/>
              </a:ext>
            </a:extLst>
          </p:cNvPr>
          <p:cNvSpPr>
            <a:spLocks noGrp="1"/>
          </p:cNvSpPr>
          <p:nvPr/>
        </p:nvSpPr>
        <p:spPr>
          <a:xfrm>
            <a:off x="3324225" y="3676650"/>
            <a:ext cx="12192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心愿商店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2AF320C-06B5-43F7-9686-6B1E5309B038}"/>
              </a:ext>
            </a:extLst>
          </p:cNvPr>
          <p:cNvSpPr>
            <a:spLocks noGrp="1"/>
          </p:cNvSpPr>
          <p:nvPr/>
        </p:nvSpPr>
        <p:spPr>
          <a:xfrm>
            <a:off x="3324225" y="3962400"/>
            <a:ext cx="1219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表达需求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B6911A9-63D5-4747-95DF-BD89238866C8}"/>
              </a:ext>
            </a:extLst>
          </p:cNvPr>
          <p:cNvSpPr>
            <a:spLocks noGrp="1"/>
          </p:cNvSpPr>
          <p:nvPr/>
        </p:nvSpPr>
        <p:spPr>
          <a:xfrm>
            <a:off x="3533775" y="4229100"/>
            <a:ext cx="152400" cy="152400"/>
          </a:xfrm>
          <a:prstGeom prst="ellipse">
            <a:avLst/>
          </a:prstGeom>
          <a:solidFill>
            <a:srgbClr val="E86D2A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0903CFF-B70E-4650-9FF8-FA94B1B3C2BE}"/>
              </a:ext>
            </a:extLst>
          </p:cNvPr>
          <p:cNvSpPr>
            <a:spLocks noGrp="1"/>
          </p:cNvSpPr>
          <p:nvPr/>
        </p:nvSpPr>
        <p:spPr>
          <a:xfrm>
            <a:off x="3838575" y="42291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F8B8C07-40D6-42E9-B124-3ABD8C927F5D}"/>
              </a:ext>
            </a:extLst>
          </p:cNvPr>
          <p:cNvSpPr>
            <a:spLocks noGrp="1"/>
          </p:cNvSpPr>
          <p:nvPr/>
        </p:nvSpPr>
        <p:spPr>
          <a:xfrm>
            <a:off x="4143375" y="42291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614E348-D354-4933-AA2D-A95ABDDF858D}"/>
              </a:ext>
            </a:extLst>
          </p:cNvPr>
          <p:cNvSpPr>
            <a:spLocks noGrp="1"/>
          </p:cNvSpPr>
          <p:nvPr/>
        </p:nvSpPr>
        <p:spPr>
          <a:xfrm>
            <a:off x="4810125" y="3752850"/>
            <a:ext cx="533400" cy="38100"/>
          </a:xfrm>
          <a:prstGeom prst="rect">
            <a:avLst/>
          </a:prstGeom>
          <a:solidFill>
            <a:srgbClr val="D8B080"/>
          </a:solidFill>
          <a:ln w="0">
            <a:solidFill>
              <a:srgbClr val="D8B08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05D3FD79-7D5D-4814-B3A3-468F91CDF7F3}"/>
              </a:ext>
            </a:extLst>
          </p:cNvPr>
          <p:cNvSpPr>
            <a:spLocks noGrp="1"/>
          </p:cNvSpPr>
          <p:nvPr/>
        </p:nvSpPr>
        <p:spPr>
          <a:xfrm>
            <a:off x="5305425" y="3676650"/>
            <a:ext cx="171450" cy="190500"/>
          </a:xfrm>
          <a:prstGeom prst="triangle">
            <a:avLst/>
          </a:prstGeom>
          <a:solidFill>
            <a:srgbClr val="D8B080"/>
          </a:solidFill>
          <a:ln w="0">
            <a:solidFill>
              <a:srgbClr val="D8B08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EF727AC4-17C3-4369-928B-4B4A1F40BA2D}"/>
              </a:ext>
            </a:extLst>
          </p:cNvPr>
          <p:cNvSpPr>
            <a:spLocks noGrp="1"/>
          </p:cNvSpPr>
          <p:nvPr/>
        </p:nvSpPr>
        <p:spPr>
          <a:xfrm>
            <a:off x="5343525" y="2543175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EC4935FB-A51E-463D-97C1-AF160EA7B8A8}"/>
              </a:ext>
            </a:extLst>
          </p:cNvPr>
          <p:cNvSpPr>
            <a:spLocks noGrp="1"/>
          </p:cNvSpPr>
          <p:nvPr/>
        </p:nvSpPr>
        <p:spPr>
          <a:xfrm>
            <a:off x="5286375" y="2476500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FFF9EF"/>
          </a:solidFill>
          <a:ln w="9525">
            <a:solidFill>
              <a:srgbClr val="EAD0A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D2E2897-8D01-4088-991C-841813973907}"/>
              </a:ext>
            </a:extLst>
          </p:cNvPr>
          <p:cNvSpPr>
            <a:spLocks noGrp="1"/>
          </p:cNvSpPr>
          <p:nvPr/>
        </p:nvSpPr>
        <p:spPr>
          <a:xfrm>
            <a:off x="5457825" y="2647950"/>
            <a:ext cx="438150" cy="438150"/>
          </a:xfrm>
          <a:prstGeom prst="ellipse">
            <a:avLst/>
          </a:prstGeom>
          <a:solidFill>
            <a:srgbClr val="FFD8C9"/>
          </a:solidFill>
          <a:ln w="9525">
            <a:solidFill>
              <a:srgbClr val="E2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A05D372-1A53-4405-BD77-DEBB2A2F4808}"/>
              </a:ext>
            </a:extLst>
          </p:cNvPr>
          <p:cNvSpPr>
            <a:spLocks noGrp="1"/>
          </p:cNvSpPr>
          <p:nvPr/>
        </p:nvSpPr>
        <p:spPr>
          <a:xfrm>
            <a:off x="5457825" y="2762250"/>
            <a:ext cx="4381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605E649-3C88-480B-A11A-27A6336FE4C3}"/>
              </a:ext>
            </a:extLst>
          </p:cNvPr>
          <p:cNvSpPr>
            <a:spLocks noGrp="1"/>
          </p:cNvSpPr>
          <p:nvPr/>
        </p:nvSpPr>
        <p:spPr>
          <a:xfrm>
            <a:off x="5991225" y="2667000"/>
            <a:ext cx="7810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小熊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845351D-56D9-4B0A-A951-51E6297F82BF}"/>
              </a:ext>
            </a:extLst>
          </p:cNvPr>
          <p:cNvSpPr>
            <a:spLocks noGrp="1"/>
          </p:cNvSpPr>
          <p:nvPr/>
        </p:nvSpPr>
        <p:spPr>
          <a:xfrm>
            <a:off x="5514975" y="3067050"/>
            <a:ext cx="12192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想法泡泡屋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757529B-767C-443E-B092-667E6CDFFC13}"/>
              </a:ext>
            </a:extLst>
          </p:cNvPr>
          <p:cNvSpPr>
            <a:spLocks noGrp="1"/>
          </p:cNvSpPr>
          <p:nvPr/>
        </p:nvSpPr>
        <p:spPr>
          <a:xfrm>
            <a:off x="5514975" y="3352800"/>
            <a:ext cx="1219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理解想法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205247F-0A7E-4592-9373-2F9D011C5639}"/>
              </a:ext>
            </a:extLst>
          </p:cNvPr>
          <p:cNvSpPr>
            <a:spLocks noGrp="1"/>
          </p:cNvSpPr>
          <p:nvPr/>
        </p:nvSpPr>
        <p:spPr>
          <a:xfrm>
            <a:off x="5724525" y="3619500"/>
            <a:ext cx="152400" cy="152400"/>
          </a:xfrm>
          <a:prstGeom prst="ellipse">
            <a:avLst/>
          </a:prstGeom>
          <a:solidFill>
            <a:srgbClr val="E86D2A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DE8AE345-FA96-4C35-9D28-D54EA05E886F}"/>
              </a:ext>
            </a:extLst>
          </p:cNvPr>
          <p:cNvSpPr>
            <a:spLocks noGrp="1"/>
          </p:cNvSpPr>
          <p:nvPr/>
        </p:nvSpPr>
        <p:spPr>
          <a:xfrm>
            <a:off x="6029325" y="36195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171BC477-C08B-4C72-BB3A-52708291ACA8}"/>
              </a:ext>
            </a:extLst>
          </p:cNvPr>
          <p:cNvSpPr>
            <a:spLocks noGrp="1"/>
          </p:cNvSpPr>
          <p:nvPr/>
        </p:nvSpPr>
        <p:spPr>
          <a:xfrm>
            <a:off x="6334125" y="36195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5291CB7-C411-4466-B9C6-2F3ABC64A483}"/>
              </a:ext>
            </a:extLst>
          </p:cNvPr>
          <p:cNvSpPr>
            <a:spLocks noGrp="1"/>
          </p:cNvSpPr>
          <p:nvPr/>
        </p:nvSpPr>
        <p:spPr>
          <a:xfrm>
            <a:off x="7000875" y="3143250"/>
            <a:ext cx="533400" cy="38100"/>
          </a:xfrm>
          <a:prstGeom prst="rect">
            <a:avLst/>
          </a:prstGeom>
          <a:solidFill>
            <a:srgbClr val="D8B080"/>
          </a:solidFill>
          <a:ln w="0">
            <a:solidFill>
              <a:srgbClr val="D8B08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7E1BDE7F-CD47-4153-88E0-8C722E67D594}"/>
              </a:ext>
            </a:extLst>
          </p:cNvPr>
          <p:cNvSpPr>
            <a:spLocks noGrp="1"/>
          </p:cNvSpPr>
          <p:nvPr/>
        </p:nvSpPr>
        <p:spPr>
          <a:xfrm>
            <a:off x="7496175" y="3067050"/>
            <a:ext cx="171450" cy="190500"/>
          </a:xfrm>
          <a:prstGeom prst="triangle">
            <a:avLst/>
          </a:prstGeom>
          <a:solidFill>
            <a:srgbClr val="D8B080"/>
          </a:solidFill>
          <a:ln w="0">
            <a:solidFill>
              <a:srgbClr val="D8B08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F49D03C1-96E4-4507-B09E-F5C0DF0FFBB7}"/>
              </a:ext>
            </a:extLst>
          </p:cNvPr>
          <p:cNvSpPr>
            <a:spLocks noGrp="1"/>
          </p:cNvSpPr>
          <p:nvPr/>
        </p:nvSpPr>
        <p:spPr>
          <a:xfrm>
            <a:off x="7534275" y="3152775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30DD06BA-143B-41DC-812B-8409316B300D}"/>
              </a:ext>
            </a:extLst>
          </p:cNvPr>
          <p:cNvSpPr>
            <a:spLocks noGrp="1"/>
          </p:cNvSpPr>
          <p:nvPr/>
        </p:nvSpPr>
        <p:spPr>
          <a:xfrm>
            <a:off x="7477125" y="3086100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FFF9EF"/>
          </a:solidFill>
          <a:ln w="9525">
            <a:solidFill>
              <a:srgbClr val="EAD0A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58A84B44-3B92-45AF-A699-068ACB7991B2}"/>
              </a:ext>
            </a:extLst>
          </p:cNvPr>
          <p:cNvSpPr>
            <a:spLocks noGrp="1"/>
          </p:cNvSpPr>
          <p:nvPr/>
        </p:nvSpPr>
        <p:spPr>
          <a:xfrm>
            <a:off x="7648575" y="3257550"/>
            <a:ext cx="438150" cy="438150"/>
          </a:xfrm>
          <a:prstGeom prst="ellipse">
            <a:avLst/>
          </a:prstGeom>
          <a:solidFill>
            <a:srgbClr val="DDEFD8"/>
          </a:solidFill>
          <a:ln w="9525">
            <a:solidFill>
              <a:srgbClr val="E2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D9C9D79-085B-4AC7-8327-C0B505AB34AB}"/>
              </a:ext>
            </a:extLst>
          </p:cNvPr>
          <p:cNvSpPr>
            <a:spLocks noGrp="1"/>
          </p:cNvSpPr>
          <p:nvPr/>
        </p:nvSpPr>
        <p:spPr>
          <a:xfrm>
            <a:off x="7648575" y="3371850"/>
            <a:ext cx="4381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4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751E14F7-B238-4761-A2EA-C3AE6FE2DBBF}"/>
              </a:ext>
            </a:extLst>
          </p:cNvPr>
          <p:cNvSpPr>
            <a:spLocks noGrp="1"/>
          </p:cNvSpPr>
          <p:nvPr/>
        </p:nvSpPr>
        <p:spPr>
          <a:xfrm>
            <a:off x="8181975" y="3276600"/>
            <a:ext cx="7810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小象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E3BE3FD-6228-42B0-B979-21D0466B6B74}"/>
              </a:ext>
            </a:extLst>
          </p:cNvPr>
          <p:cNvSpPr>
            <a:spLocks noGrp="1"/>
          </p:cNvSpPr>
          <p:nvPr/>
        </p:nvSpPr>
        <p:spPr>
          <a:xfrm>
            <a:off x="7705725" y="3676650"/>
            <a:ext cx="12192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合作工坊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A94CC83-CA1F-47D5-813A-94B3CC8B64E9}"/>
              </a:ext>
            </a:extLst>
          </p:cNvPr>
          <p:cNvSpPr>
            <a:spLocks noGrp="1"/>
          </p:cNvSpPr>
          <p:nvPr/>
        </p:nvSpPr>
        <p:spPr>
          <a:xfrm>
            <a:off x="7705725" y="3962400"/>
            <a:ext cx="1219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合作分工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57E693E-A333-45E3-9B2B-0A3E47DA8CCF}"/>
              </a:ext>
            </a:extLst>
          </p:cNvPr>
          <p:cNvSpPr>
            <a:spLocks noGrp="1"/>
          </p:cNvSpPr>
          <p:nvPr/>
        </p:nvSpPr>
        <p:spPr>
          <a:xfrm>
            <a:off x="7915275" y="4229100"/>
            <a:ext cx="152400" cy="152400"/>
          </a:xfrm>
          <a:prstGeom prst="ellipse">
            <a:avLst/>
          </a:prstGeom>
          <a:solidFill>
            <a:srgbClr val="E86D2A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C6C45A26-B25A-43A7-BCE4-6A300ED996FE}"/>
              </a:ext>
            </a:extLst>
          </p:cNvPr>
          <p:cNvSpPr>
            <a:spLocks noGrp="1"/>
          </p:cNvSpPr>
          <p:nvPr/>
        </p:nvSpPr>
        <p:spPr>
          <a:xfrm>
            <a:off x="8220075" y="42291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D76D4CD9-62A7-4400-8DFB-001A2B8C3796}"/>
              </a:ext>
            </a:extLst>
          </p:cNvPr>
          <p:cNvSpPr>
            <a:spLocks noGrp="1"/>
          </p:cNvSpPr>
          <p:nvPr/>
        </p:nvSpPr>
        <p:spPr>
          <a:xfrm>
            <a:off x="8524875" y="42291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3C5132B-7AF3-431D-A29A-4A2BD47881A8}"/>
              </a:ext>
            </a:extLst>
          </p:cNvPr>
          <p:cNvSpPr>
            <a:spLocks noGrp="1"/>
          </p:cNvSpPr>
          <p:nvPr/>
        </p:nvSpPr>
        <p:spPr>
          <a:xfrm>
            <a:off x="9191625" y="3752850"/>
            <a:ext cx="533400" cy="38100"/>
          </a:xfrm>
          <a:prstGeom prst="rect">
            <a:avLst/>
          </a:prstGeom>
          <a:solidFill>
            <a:srgbClr val="D8B080"/>
          </a:solidFill>
          <a:ln w="0">
            <a:solidFill>
              <a:srgbClr val="D8B08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4281F47A-86A9-41E9-A076-E0F7CDAD93A7}"/>
              </a:ext>
            </a:extLst>
          </p:cNvPr>
          <p:cNvSpPr>
            <a:spLocks noGrp="1"/>
          </p:cNvSpPr>
          <p:nvPr/>
        </p:nvSpPr>
        <p:spPr>
          <a:xfrm>
            <a:off x="9686925" y="3676650"/>
            <a:ext cx="171450" cy="190500"/>
          </a:xfrm>
          <a:prstGeom prst="triangle">
            <a:avLst/>
          </a:prstGeom>
          <a:solidFill>
            <a:srgbClr val="D8B080"/>
          </a:solidFill>
          <a:ln w="0">
            <a:solidFill>
              <a:srgbClr val="D8B08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745FA68B-6B4A-4599-8769-3AD394BE00E8}"/>
              </a:ext>
            </a:extLst>
          </p:cNvPr>
          <p:cNvSpPr>
            <a:spLocks noGrp="1"/>
          </p:cNvSpPr>
          <p:nvPr/>
        </p:nvSpPr>
        <p:spPr>
          <a:xfrm>
            <a:off x="9725025" y="2543175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6C4BC659-DC5D-49A4-8585-1B74D8CD1E06}"/>
              </a:ext>
            </a:extLst>
          </p:cNvPr>
          <p:cNvSpPr>
            <a:spLocks noGrp="1"/>
          </p:cNvSpPr>
          <p:nvPr/>
        </p:nvSpPr>
        <p:spPr>
          <a:xfrm>
            <a:off x="9667875" y="2476500"/>
            <a:ext cx="1638300" cy="1314450"/>
          </a:xfrm>
          <a:prstGeom prst="roundRect">
            <a:avLst>
              <a:gd name="adj" fmla="val 5797"/>
            </a:avLst>
          </a:prstGeom>
          <a:solidFill>
            <a:srgbClr val="FFF9EF"/>
          </a:solidFill>
          <a:ln w="9525">
            <a:solidFill>
              <a:srgbClr val="EAD0A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09D64E2A-9A90-45A3-97C0-B322217D3A36}"/>
              </a:ext>
            </a:extLst>
          </p:cNvPr>
          <p:cNvSpPr>
            <a:spLocks noGrp="1"/>
          </p:cNvSpPr>
          <p:nvPr/>
        </p:nvSpPr>
        <p:spPr>
          <a:xfrm>
            <a:off x="9839325" y="2647950"/>
            <a:ext cx="438150" cy="438150"/>
          </a:xfrm>
          <a:prstGeom prst="ellipse">
            <a:avLst/>
          </a:prstGeom>
          <a:solidFill>
            <a:srgbClr val="F7D38B"/>
          </a:solidFill>
          <a:ln w="9525">
            <a:solidFill>
              <a:srgbClr val="E2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3415175-8353-4FAE-8EA1-22B1A948694C}"/>
              </a:ext>
            </a:extLst>
          </p:cNvPr>
          <p:cNvSpPr>
            <a:spLocks noGrp="1"/>
          </p:cNvSpPr>
          <p:nvPr/>
        </p:nvSpPr>
        <p:spPr>
          <a:xfrm>
            <a:off x="9839325" y="2762250"/>
            <a:ext cx="4381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5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72119CDA-1040-4FBD-8C20-BAA2CDFBED56}"/>
              </a:ext>
            </a:extLst>
          </p:cNvPr>
          <p:cNvSpPr>
            <a:spLocks noGrp="1"/>
          </p:cNvSpPr>
          <p:nvPr/>
        </p:nvSpPr>
        <p:spPr>
          <a:xfrm>
            <a:off x="10372725" y="2667000"/>
            <a:ext cx="7810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小猫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2DDCB309-4B50-4896-B696-2D8F05B86106}"/>
              </a:ext>
            </a:extLst>
          </p:cNvPr>
          <p:cNvSpPr>
            <a:spLocks noGrp="1"/>
          </p:cNvSpPr>
          <p:nvPr/>
        </p:nvSpPr>
        <p:spPr>
          <a:xfrm>
            <a:off x="9896475" y="3067050"/>
            <a:ext cx="12192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小镇大派对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F7FEFBDC-0404-4D2C-8E03-48F25E4B31E9}"/>
              </a:ext>
            </a:extLst>
          </p:cNvPr>
          <p:cNvSpPr>
            <a:spLocks noGrp="1"/>
          </p:cNvSpPr>
          <p:nvPr/>
        </p:nvSpPr>
        <p:spPr>
          <a:xfrm>
            <a:off x="9896475" y="3352800"/>
            <a:ext cx="1219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综合运用</a:t>
            </a: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31369CF3-C92D-4A76-8DBD-5389CD33EF3A}"/>
              </a:ext>
            </a:extLst>
          </p:cNvPr>
          <p:cNvSpPr>
            <a:spLocks noGrp="1"/>
          </p:cNvSpPr>
          <p:nvPr/>
        </p:nvSpPr>
        <p:spPr>
          <a:xfrm>
            <a:off x="10106025" y="3619500"/>
            <a:ext cx="152400" cy="152400"/>
          </a:xfrm>
          <a:prstGeom prst="ellipse">
            <a:avLst/>
          </a:prstGeom>
          <a:solidFill>
            <a:srgbClr val="E86D2A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08409C04-3FFC-40A2-858B-CC2C1B5C23DB}"/>
              </a:ext>
            </a:extLst>
          </p:cNvPr>
          <p:cNvSpPr>
            <a:spLocks noGrp="1"/>
          </p:cNvSpPr>
          <p:nvPr/>
        </p:nvSpPr>
        <p:spPr>
          <a:xfrm>
            <a:off x="10410825" y="36195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3E8C5D8E-51DC-48CE-AF42-3592FA59A70A}"/>
              </a:ext>
            </a:extLst>
          </p:cNvPr>
          <p:cNvSpPr>
            <a:spLocks noGrp="1"/>
          </p:cNvSpPr>
          <p:nvPr/>
        </p:nvSpPr>
        <p:spPr>
          <a:xfrm>
            <a:off x="10715625" y="3619500"/>
            <a:ext cx="152400" cy="152400"/>
          </a:xfrm>
          <a:prstGeom prst="ellipse">
            <a:avLst/>
          </a:prstGeom>
          <a:solidFill>
            <a:srgbClr val="E6D6C2"/>
          </a:solidFill>
          <a:ln w="9525">
            <a:solidFill>
              <a:srgbClr val="E0C9A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9CBE549F-7B7F-456A-93CB-6932A42C23F4}"/>
              </a:ext>
            </a:extLst>
          </p:cNvPr>
          <p:cNvSpPr>
            <a:spLocks noGrp="1"/>
          </p:cNvSpPr>
          <p:nvPr/>
        </p:nvSpPr>
        <p:spPr>
          <a:xfrm>
            <a:off x="1854201" y="5219700"/>
            <a:ext cx="8404224" cy="704850"/>
          </a:xfrm>
          <a:prstGeom prst="roundRect">
            <a:avLst>
              <a:gd name="adj" fmla="val 10811"/>
            </a:avLst>
          </a:prstGeom>
          <a:solidFill>
            <a:srgbClr val="FFF9EF"/>
          </a:solidFill>
          <a:ln w="9525">
            <a:solidFill>
              <a:srgbClr val="EAD0A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6921EB7-BCAD-479C-A569-C8851CD14D79}"/>
              </a:ext>
            </a:extLst>
          </p:cNvPr>
          <p:cNvSpPr>
            <a:spLocks noGrp="1"/>
          </p:cNvSpPr>
          <p:nvPr/>
        </p:nvSpPr>
        <p:spPr>
          <a:xfrm>
            <a:off x="2543174" y="5429249"/>
            <a:ext cx="7515225" cy="3905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进度规则：大关内顺序解锁，小关完成计入 15 格总进度，灯塔按小关逐步点亮。</a:t>
            </a:r>
          </a:p>
        </p:txBody>
      </p:sp>
    </p:spTree>
    <p:extLst>
      <p:ext uri="{BB962C8B-B14F-4D97-AF65-F5344CB8AC3E}">
        <p14:creationId xmlns:p14="http://schemas.microsoft.com/office/powerpoint/2010/main" val="45797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77B0BC41-FD0E-40D6-880F-D6C6A6D75CB0}"/>
              </a:ext>
            </a:extLst>
          </p:cNvPr>
          <p:cNvSpPr>
            <a:spLocks noGrp="1"/>
          </p:cNvSpPr>
          <p:nvPr/>
        </p:nvSpPr>
        <p:spPr>
          <a:xfrm>
            <a:off x="0" y="-9525"/>
            <a:ext cx="12192000" cy="6858000"/>
          </a:xfrm>
          <a:prstGeom prst="rect">
            <a:avLst/>
          </a:prstGeom>
          <a:solidFill>
            <a:srgbClr val="FFF4E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0CF08FA-1132-4312-8619-D69226520FA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FFF0D8"/>
          </a:solidFill>
          <a:ln w="0">
            <a:solidFill>
              <a:srgbClr val="FFF0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570956-3182-45A4-B9CD-9905825C4733}"/>
              </a:ext>
            </a:extLst>
          </p:cNvPr>
          <p:cNvSpPr>
            <a:spLocks noGrp="1"/>
          </p:cNvSpPr>
          <p:nvPr/>
        </p:nvSpPr>
        <p:spPr>
          <a:xfrm>
            <a:off x="0" y="6076950"/>
            <a:ext cx="12192000" cy="781050"/>
          </a:xfrm>
          <a:prstGeom prst="rect">
            <a:avLst/>
          </a:prstGeom>
          <a:solidFill>
            <a:srgbClr val="F9E7CC"/>
          </a:solidFill>
          <a:ln w="0">
            <a:solidFill>
              <a:srgbClr val="F9E7C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8D65095-33D8-4F17-8771-35AA5696B707}"/>
              </a:ext>
            </a:extLst>
          </p:cNvPr>
          <p:cNvSpPr>
            <a:spLocks noGrp="1"/>
          </p:cNvSpPr>
          <p:nvPr/>
        </p:nvSpPr>
        <p:spPr>
          <a:xfrm>
            <a:off x="10668000" y="361950"/>
            <a:ext cx="857250" cy="857250"/>
          </a:xfrm>
          <a:prstGeom prst="ellipse">
            <a:avLst/>
          </a:prstGeom>
          <a:solidFill>
            <a:srgbClr val="FFE7C2"/>
          </a:solidFill>
          <a:ln w="9525">
            <a:solidFill>
              <a:srgbClr val="FFE7C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FB0EFA1-2994-4909-AE76-2C4FAAB0AE2C}"/>
              </a:ext>
            </a:extLst>
          </p:cNvPr>
          <p:cNvSpPr>
            <a:spLocks noGrp="1"/>
          </p:cNvSpPr>
          <p:nvPr/>
        </p:nvSpPr>
        <p:spPr>
          <a:xfrm>
            <a:off x="11182350" y="876300"/>
            <a:ext cx="400050" cy="400050"/>
          </a:xfrm>
          <a:prstGeom prst="ellipse">
            <a:avLst/>
          </a:prstGeom>
          <a:solidFill>
            <a:srgbClr val="DCEEDB"/>
          </a:solidFill>
          <a:ln w="9525">
            <a:solidFill>
              <a:srgbClr val="DCEEDB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E0A0F0-E78C-44EF-AF65-C1980CD75C9F}"/>
              </a:ext>
            </a:extLst>
          </p:cNvPr>
          <p:cNvSpPr>
            <a:spLocks noGrp="1"/>
          </p:cNvSpPr>
          <p:nvPr/>
        </p:nvSpPr>
        <p:spPr>
          <a:xfrm>
            <a:off x="723900" y="495300"/>
            <a:ext cx="6000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LEVEL LOOP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578E42-A77F-447A-9DDD-36B07EDDB4AA}"/>
              </a:ext>
            </a:extLst>
          </p:cNvPr>
          <p:cNvSpPr>
            <a:spLocks noGrp="1"/>
          </p:cNvSpPr>
          <p:nvPr/>
        </p:nvSpPr>
        <p:spPr>
          <a:xfrm>
            <a:off x="704850" y="876300"/>
            <a:ext cx="80962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小关回合：故事、选择、表达、反馈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87CA43-135F-4EB0-A6B1-FF35C5056F41}"/>
              </a:ext>
            </a:extLst>
          </p:cNvPr>
          <p:cNvSpPr>
            <a:spLocks noGrp="1"/>
          </p:cNvSpPr>
          <p:nvPr/>
        </p:nvSpPr>
        <p:spPr>
          <a:xfrm>
            <a:off x="739775" y="1481138"/>
            <a:ext cx="723900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关卡不追求复杂操作，而是把注意力放在情绪线索和社交语言上。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DA0D528-D525-4269-9CA4-A5B5FBDC7A0D}"/>
              </a:ext>
            </a:extLst>
          </p:cNvPr>
          <p:cNvSpPr>
            <a:spLocks noGrp="1"/>
          </p:cNvSpPr>
          <p:nvPr/>
        </p:nvSpPr>
        <p:spPr>
          <a:xfrm>
            <a:off x="6915150" y="561975"/>
            <a:ext cx="1847850" cy="1066800"/>
          </a:xfrm>
          <a:prstGeom prst="roundRect">
            <a:avLst>
              <a:gd name="adj" fmla="val 7143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18AEFAB-C74C-49D0-9168-1C7CBCB3DA02}"/>
              </a:ext>
            </a:extLst>
          </p:cNvPr>
          <p:cNvSpPr>
            <a:spLocks noGrp="1"/>
          </p:cNvSpPr>
          <p:nvPr/>
        </p:nvSpPr>
        <p:spPr>
          <a:xfrm>
            <a:off x="6858000" y="495300"/>
            <a:ext cx="1847850" cy="1066800"/>
          </a:xfrm>
          <a:prstGeom prst="roundRect">
            <a:avLst>
              <a:gd name="adj" fmla="val 7143"/>
            </a:avLst>
          </a:prstGeom>
          <a:solidFill>
            <a:srgbClr val="FFE2B8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736359-1C6D-44FF-9238-9FEC37E5FFD0}"/>
              </a:ext>
            </a:extLst>
          </p:cNvPr>
          <p:cNvSpPr>
            <a:spLocks noGrp="1"/>
          </p:cNvSpPr>
          <p:nvPr/>
        </p:nvSpPr>
        <p:spPr>
          <a:xfrm>
            <a:off x="6858000" y="495300"/>
            <a:ext cx="76200" cy="106680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502CC18-EF41-4B68-9CC9-EA3AD4080A6F}"/>
              </a:ext>
            </a:extLst>
          </p:cNvPr>
          <p:cNvSpPr>
            <a:spLocks noGrp="1"/>
          </p:cNvSpPr>
          <p:nvPr/>
        </p:nvSpPr>
        <p:spPr>
          <a:xfrm>
            <a:off x="7086600" y="666750"/>
            <a:ext cx="1447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故事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6F08F5C-E098-45AE-A526-91F4AD6B01F8}"/>
              </a:ext>
            </a:extLst>
          </p:cNvPr>
          <p:cNvSpPr>
            <a:spLocks noGrp="1"/>
          </p:cNvSpPr>
          <p:nvPr/>
        </p:nvSpPr>
        <p:spPr>
          <a:xfrm>
            <a:off x="7086600" y="990600"/>
            <a:ext cx="173355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出现一个动物社交情境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F3024CA-0E46-48A8-8AB2-6361D1E26935}"/>
              </a:ext>
            </a:extLst>
          </p:cNvPr>
          <p:cNvSpPr>
            <a:spLocks noGrp="1"/>
          </p:cNvSpPr>
          <p:nvPr/>
        </p:nvSpPr>
        <p:spPr>
          <a:xfrm>
            <a:off x="9182100" y="561975"/>
            <a:ext cx="1847850" cy="1066800"/>
          </a:xfrm>
          <a:prstGeom prst="roundRect">
            <a:avLst>
              <a:gd name="adj" fmla="val 7143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E92EA89-30E9-4644-B444-813C5291BEDA}"/>
              </a:ext>
            </a:extLst>
          </p:cNvPr>
          <p:cNvSpPr>
            <a:spLocks noGrp="1"/>
          </p:cNvSpPr>
          <p:nvPr/>
        </p:nvSpPr>
        <p:spPr>
          <a:xfrm>
            <a:off x="9124950" y="495300"/>
            <a:ext cx="1847850" cy="1066800"/>
          </a:xfrm>
          <a:prstGeom prst="roundRect">
            <a:avLst>
              <a:gd name="adj" fmla="val 7143"/>
            </a:avLst>
          </a:prstGeom>
          <a:solidFill>
            <a:srgbClr val="DDEEF7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817A1E5-23CE-4060-B5B8-0775C21F61F7}"/>
              </a:ext>
            </a:extLst>
          </p:cNvPr>
          <p:cNvSpPr>
            <a:spLocks noGrp="1"/>
          </p:cNvSpPr>
          <p:nvPr/>
        </p:nvSpPr>
        <p:spPr>
          <a:xfrm>
            <a:off x="9124950" y="495300"/>
            <a:ext cx="76200" cy="106680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3E5C33C-3BD2-4057-8721-8960ADB3C559}"/>
              </a:ext>
            </a:extLst>
          </p:cNvPr>
          <p:cNvSpPr>
            <a:spLocks noGrp="1"/>
          </p:cNvSpPr>
          <p:nvPr/>
        </p:nvSpPr>
        <p:spPr>
          <a:xfrm>
            <a:off x="9353550" y="666750"/>
            <a:ext cx="1447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判断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2EAC881-2BC4-42D8-929D-2CDD48F34FB1}"/>
              </a:ext>
            </a:extLst>
          </p:cNvPr>
          <p:cNvSpPr>
            <a:spLocks noGrp="1"/>
          </p:cNvSpPr>
          <p:nvPr/>
        </p:nvSpPr>
        <p:spPr>
          <a:xfrm>
            <a:off x="9353550" y="990600"/>
            <a:ext cx="16764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选择心情或找行为线索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1FC7CA0-984D-4B41-B91B-65567F848C17}"/>
              </a:ext>
            </a:extLst>
          </p:cNvPr>
          <p:cNvSpPr>
            <a:spLocks noGrp="1"/>
          </p:cNvSpPr>
          <p:nvPr/>
        </p:nvSpPr>
        <p:spPr>
          <a:xfrm>
            <a:off x="6915150" y="2047875"/>
            <a:ext cx="1847850" cy="1066800"/>
          </a:xfrm>
          <a:prstGeom prst="roundRect">
            <a:avLst>
              <a:gd name="adj" fmla="val 7143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0F5C78B1-D530-41A8-91A3-9F953535CDDD}"/>
              </a:ext>
            </a:extLst>
          </p:cNvPr>
          <p:cNvSpPr>
            <a:spLocks noGrp="1"/>
          </p:cNvSpPr>
          <p:nvPr/>
        </p:nvSpPr>
        <p:spPr>
          <a:xfrm>
            <a:off x="6858000" y="1981200"/>
            <a:ext cx="1847850" cy="1066800"/>
          </a:xfrm>
          <a:prstGeom prst="roundRect">
            <a:avLst>
              <a:gd name="adj" fmla="val 7143"/>
            </a:avLst>
          </a:prstGeom>
          <a:solidFill>
            <a:srgbClr val="FFE2B8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F26158F-1FF8-4A53-89E7-74E2C5C99A78}"/>
              </a:ext>
            </a:extLst>
          </p:cNvPr>
          <p:cNvSpPr>
            <a:spLocks noGrp="1"/>
          </p:cNvSpPr>
          <p:nvPr/>
        </p:nvSpPr>
        <p:spPr>
          <a:xfrm>
            <a:off x="6858000" y="1981200"/>
            <a:ext cx="76200" cy="106680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F51E31-512C-4E97-9342-1ED5D1D283C6}"/>
              </a:ext>
            </a:extLst>
          </p:cNvPr>
          <p:cNvSpPr>
            <a:spLocks noGrp="1"/>
          </p:cNvSpPr>
          <p:nvPr/>
        </p:nvSpPr>
        <p:spPr>
          <a:xfrm>
            <a:off x="7086600" y="2152650"/>
            <a:ext cx="1447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表达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1A08CD1-0E71-4DDF-9751-4911B756B02A}"/>
              </a:ext>
            </a:extLst>
          </p:cNvPr>
          <p:cNvSpPr>
            <a:spLocks noGrp="1"/>
          </p:cNvSpPr>
          <p:nvPr/>
        </p:nvSpPr>
        <p:spPr>
          <a:xfrm>
            <a:off x="7086600" y="2476500"/>
            <a:ext cx="173355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拼出“我想……因为……”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9619E7FE-1DCA-4F4F-9A81-0F7D48F02010}"/>
              </a:ext>
            </a:extLst>
          </p:cNvPr>
          <p:cNvSpPr>
            <a:spLocks noGrp="1"/>
          </p:cNvSpPr>
          <p:nvPr/>
        </p:nvSpPr>
        <p:spPr>
          <a:xfrm>
            <a:off x="9182100" y="2047875"/>
            <a:ext cx="1847850" cy="1066800"/>
          </a:xfrm>
          <a:prstGeom prst="roundRect">
            <a:avLst>
              <a:gd name="adj" fmla="val 7143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E3C8020-8398-4B2B-B488-583372065406}"/>
              </a:ext>
            </a:extLst>
          </p:cNvPr>
          <p:cNvSpPr>
            <a:spLocks noGrp="1"/>
          </p:cNvSpPr>
          <p:nvPr/>
        </p:nvSpPr>
        <p:spPr>
          <a:xfrm>
            <a:off x="9124950" y="1981200"/>
            <a:ext cx="1847850" cy="1066800"/>
          </a:xfrm>
          <a:prstGeom prst="roundRect">
            <a:avLst>
              <a:gd name="adj" fmla="val 7143"/>
            </a:avLst>
          </a:prstGeom>
          <a:solidFill>
            <a:srgbClr val="DDEEF7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E99FA46-4DFE-431E-B982-BA18CF43BC49}"/>
              </a:ext>
            </a:extLst>
          </p:cNvPr>
          <p:cNvSpPr>
            <a:spLocks noGrp="1"/>
          </p:cNvSpPr>
          <p:nvPr/>
        </p:nvSpPr>
        <p:spPr>
          <a:xfrm>
            <a:off x="9124950" y="1981200"/>
            <a:ext cx="76200" cy="106680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97699D1-580F-4FD5-BC08-51CF88D230A4}"/>
              </a:ext>
            </a:extLst>
          </p:cNvPr>
          <p:cNvSpPr>
            <a:spLocks noGrp="1"/>
          </p:cNvSpPr>
          <p:nvPr/>
        </p:nvSpPr>
        <p:spPr>
          <a:xfrm>
            <a:off x="9353550" y="2152650"/>
            <a:ext cx="1447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反馈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A2EBFC6-7F3F-4F9E-80DE-E50C0AC89D6B}"/>
              </a:ext>
            </a:extLst>
          </p:cNvPr>
          <p:cNvSpPr>
            <a:spLocks noGrp="1"/>
          </p:cNvSpPr>
          <p:nvPr/>
        </p:nvSpPr>
        <p:spPr>
          <a:xfrm>
            <a:off x="9353550" y="2476500"/>
            <a:ext cx="169545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正确鼓励，错误给提示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CA48208-6E21-4F49-B33C-36F168EB013A}"/>
              </a:ext>
            </a:extLst>
          </p:cNvPr>
          <p:cNvSpPr>
            <a:spLocks noGrp="1"/>
          </p:cNvSpPr>
          <p:nvPr/>
        </p:nvSpPr>
        <p:spPr>
          <a:xfrm>
            <a:off x="8610600" y="1076325"/>
            <a:ext cx="609600" cy="38100"/>
          </a:xfrm>
          <a:prstGeom prst="rect">
            <a:avLst/>
          </a:prstGeom>
          <a:solidFill>
            <a:srgbClr val="B38A67"/>
          </a:solidFill>
          <a:ln w="0">
            <a:solidFill>
              <a:srgbClr val="B38A67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135986F-CFAD-41AB-826A-9FEBA04843ED}"/>
              </a:ext>
            </a:extLst>
          </p:cNvPr>
          <p:cNvSpPr>
            <a:spLocks noGrp="1"/>
          </p:cNvSpPr>
          <p:nvPr/>
        </p:nvSpPr>
        <p:spPr>
          <a:xfrm>
            <a:off x="8639175" y="2562225"/>
            <a:ext cx="609600" cy="38100"/>
          </a:xfrm>
          <a:prstGeom prst="rect">
            <a:avLst/>
          </a:prstGeom>
          <a:solidFill>
            <a:srgbClr val="B38A67"/>
          </a:solidFill>
          <a:ln w="0">
            <a:solidFill>
              <a:srgbClr val="B38A67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1AD5AA67-1E3B-7563-8AE8-1D5EA9ED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67" y="1847850"/>
            <a:ext cx="4747845" cy="4219575"/>
          </a:xfrm>
          <a:prstGeom prst="rect">
            <a:avLst/>
          </a:prstGeom>
        </p:spPr>
      </p:pic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E788CBA5-6411-49E7-9DCE-A6395816180D}"/>
              </a:ext>
            </a:extLst>
          </p:cNvPr>
          <p:cNvSpPr>
            <a:spLocks noGrp="1"/>
          </p:cNvSpPr>
          <p:nvPr/>
        </p:nvSpPr>
        <p:spPr>
          <a:xfrm>
            <a:off x="7215443" y="3631406"/>
            <a:ext cx="3381375" cy="2157413"/>
          </a:xfrm>
          <a:prstGeom prst="roundRect">
            <a:avLst>
              <a:gd name="adj" fmla="val 2548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E1C07012-F20C-4936-8DB5-3756B48282CD}"/>
              </a:ext>
            </a:extLst>
          </p:cNvPr>
          <p:cNvSpPr>
            <a:spLocks noGrp="1"/>
          </p:cNvSpPr>
          <p:nvPr/>
        </p:nvSpPr>
        <p:spPr>
          <a:xfrm>
            <a:off x="7158293" y="3564731"/>
            <a:ext cx="3381375" cy="2157413"/>
          </a:xfrm>
          <a:prstGeom prst="roundRect">
            <a:avLst>
              <a:gd name="adj" fmla="val 2548"/>
            </a:avLst>
          </a:prstGeom>
          <a:solidFill>
            <a:srgbClr val="FFF9EF"/>
          </a:solidFill>
          <a:ln w="9525">
            <a:solidFill>
              <a:srgbClr val="EAD2B5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C939839-1373-4D9B-9C09-9A52B7D7FDDA}"/>
              </a:ext>
            </a:extLst>
          </p:cNvPr>
          <p:cNvSpPr>
            <a:spLocks noGrp="1"/>
          </p:cNvSpPr>
          <p:nvPr/>
        </p:nvSpPr>
        <p:spPr>
          <a:xfrm>
            <a:off x="7503219" y="3776178"/>
            <a:ext cx="2805822" cy="23360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100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关卡语音控制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791FE1F8-E59E-449E-9ED1-CDC391FD0B41}"/>
              </a:ext>
            </a:extLst>
          </p:cNvPr>
          <p:cNvSpPr>
            <a:spLocks noGrp="1"/>
          </p:cNvSpPr>
          <p:nvPr/>
        </p:nvSpPr>
        <p:spPr>
          <a:xfrm>
            <a:off x="7627705" y="4324343"/>
            <a:ext cx="1122329" cy="398503"/>
          </a:xfrm>
          <a:prstGeom prst="roundRect">
            <a:avLst>
              <a:gd name="adj" fmla="val 13793"/>
            </a:avLst>
          </a:prstGeom>
          <a:solidFill>
            <a:srgbClr val="FFE2B8"/>
          </a:solidFill>
          <a:ln w="9525">
            <a:solidFill>
              <a:srgbClr val="F0C98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1C90C76-38DA-4346-AE7F-8C9A3A5700F3}"/>
              </a:ext>
            </a:extLst>
          </p:cNvPr>
          <p:cNvSpPr>
            <a:spLocks noGrp="1"/>
          </p:cNvSpPr>
          <p:nvPr/>
        </p:nvSpPr>
        <p:spPr>
          <a:xfrm>
            <a:off x="7726348" y="4425061"/>
            <a:ext cx="978440" cy="164898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朗读 / 暂停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7A98D938-4B40-4D16-B79E-58154CCA14E7}"/>
              </a:ext>
            </a:extLst>
          </p:cNvPr>
          <p:cNvSpPr>
            <a:spLocks noGrp="1"/>
          </p:cNvSpPr>
          <p:nvPr/>
        </p:nvSpPr>
        <p:spPr>
          <a:xfrm>
            <a:off x="8968651" y="4335180"/>
            <a:ext cx="1179884" cy="398503"/>
          </a:xfrm>
          <a:prstGeom prst="roundRect">
            <a:avLst>
              <a:gd name="adj" fmla="val 13793"/>
            </a:avLst>
          </a:prstGeom>
          <a:solidFill>
            <a:srgbClr val="DDEEF7"/>
          </a:solidFill>
          <a:ln w="9525">
            <a:solidFill>
              <a:srgbClr val="B9D7E6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C47058C-158E-4252-9723-327D11750AAA}"/>
              </a:ext>
            </a:extLst>
          </p:cNvPr>
          <p:cNvSpPr>
            <a:spLocks noGrp="1"/>
          </p:cNvSpPr>
          <p:nvPr/>
        </p:nvSpPr>
        <p:spPr>
          <a:xfrm>
            <a:off x="9040595" y="4434691"/>
            <a:ext cx="1035996" cy="164898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继续朗读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EA954FDD-7399-414D-812D-4A4F3BBA93CB}"/>
              </a:ext>
            </a:extLst>
          </p:cNvPr>
          <p:cNvSpPr>
            <a:spLocks noGrp="1"/>
          </p:cNvSpPr>
          <p:nvPr/>
        </p:nvSpPr>
        <p:spPr>
          <a:xfrm>
            <a:off x="7679331" y="5077978"/>
            <a:ext cx="2460490" cy="343537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9525">
            <a:solidFill>
              <a:srgbClr val="D9C3A5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5915FE0-1A0E-4B08-A538-E251E9BE4253}"/>
              </a:ext>
            </a:extLst>
          </p:cNvPr>
          <p:cNvSpPr>
            <a:spLocks noGrp="1"/>
          </p:cNvSpPr>
          <p:nvPr/>
        </p:nvSpPr>
        <p:spPr>
          <a:xfrm>
            <a:off x="7888881" y="5131700"/>
            <a:ext cx="2158324" cy="13741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默认音色 / 中文声音 / 系统声音</a:t>
            </a:r>
          </a:p>
        </p:txBody>
      </p:sp>
    </p:spTree>
    <p:extLst>
      <p:ext uri="{BB962C8B-B14F-4D97-AF65-F5344CB8AC3E}">
        <p14:creationId xmlns:p14="http://schemas.microsoft.com/office/powerpoint/2010/main" val="9543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23459CD0-287F-4D33-A272-1707493E033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4E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45328F1-FCC0-42D0-81A2-471FFA25FB2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FFF0D8"/>
          </a:solidFill>
          <a:ln w="0">
            <a:solidFill>
              <a:srgbClr val="FFF0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704D2C-D4D6-44A7-BAA9-64D86D9CD698}"/>
              </a:ext>
            </a:extLst>
          </p:cNvPr>
          <p:cNvSpPr>
            <a:spLocks noGrp="1"/>
          </p:cNvSpPr>
          <p:nvPr/>
        </p:nvSpPr>
        <p:spPr>
          <a:xfrm>
            <a:off x="0" y="6076950"/>
            <a:ext cx="12192000" cy="781050"/>
          </a:xfrm>
          <a:prstGeom prst="rect">
            <a:avLst/>
          </a:prstGeom>
          <a:solidFill>
            <a:srgbClr val="F9E7CC"/>
          </a:solidFill>
          <a:ln w="0">
            <a:solidFill>
              <a:srgbClr val="F9E7C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C398072-A64F-4102-ADC7-CAF61C71968C}"/>
              </a:ext>
            </a:extLst>
          </p:cNvPr>
          <p:cNvSpPr>
            <a:spLocks noGrp="1"/>
          </p:cNvSpPr>
          <p:nvPr/>
        </p:nvSpPr>
        <p:spPr>
          <a:xfrm>
            <a:off x="10668000" y="361950"/>
            <a:ext cx="857250" cy="857250"/>
          </a:xfrm>
          <a:prstGeom prst="ellipse">
            <a:avLst/>
          </a:prstGeom>
          <a:solidFill>
            <a:srgbClr val="FFE7C2"/>
          </a:solidFill>
          <a:ln w="9525">
            <a:solidFill>
              <a:srgbClr val="FFE7C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AE9FCEB-0EB7-454F-80EA-3D34CEA265CA}"/>
              </a:ext>
            </a:extLst>
          </p:cNvPr>
          <p:cNvSpPr>
            <a:spLocks noGrp="1"/>
          </p:cNvSpPr>
          <p:nvPr/>
        </p:nvSpPr>
        <p:spPr>
          <a:xfrm>
            <a:off x="11182350" y="876300"/>
            <a:ext cx="400050" cy="400050"/>
          </a:xfrm>
          <a:prstGeom prst="ellipse">
            <a:avLst/>
          </a:prstGeom>
          <a:solidFill>
            <a:srgbClr val="DCEEDB"/>
          </a:solidFill>
          <a:ln w="9525">
            <a:solidFill>
              <a:srgbClr val="DCEEDB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15F5DFA-F5F0-4FE2-A362-42956F6F6E8D}"/>
              </a:ext>
            </a:extLst>
          </p:cNvPr>
          <p:cNvSpPr>
            <a:spLocks noGrp="1"/>
          </p:cNvSpPr>
          <p:nvPr/>
        </p:nvSpPr>
        <p:spPr>
          <a:xfrm>
            <a:off x="723900" y="495300"/>
            <a:ext cx="6000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FEEDBACK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C4D55B-4803-494C-BACC-1DDA87DAE062}"/>
              </a:ext>
            </a:extLst>
          </p:cNvPr>
          <p:cNvSpPr>
            <a:spLocks noGrp="1"/>
          </p:cNvSpPr>
          <p:nvPr/>
        </p:nvSpPr>
        <p:spPr>
          <a:xfrm>
            <a:off x="704850" y="876300"/>
            <a:ext cx="80962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8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灯塔按小关逐步点亮，孩子能看到自己正在前进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9F461B-A04D-479E-950A-4BB66703E77E}"/>
              </a:ext>
            </a:extLst>
          </p:cNvPr>
          <p:cNvSpPr>
            <a:spLocks noGrp="1"/>
          </p:cNvSpPr>
          <p:nvPr/>
        </p:nvSpPr>
        <p:spPr>
          <a:xfrm>
            <a:off x="723900" y="1538288"/>
            <a:ext cx="723900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0" dirty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反馈不是只在最后出现，而是分布在每个小关完成后，形成稳定的成就感。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BFA3CF0-AD0E-4235-9BC3-B786C9598CFE}"/>
              </a:ext>
            </a:extLst>
          </p:cNvPr>
          <p:cNvSpPr>
            <a:spLocks noGrp="1"/>
          </p:cNvSpPr>
          <p:nvPr/>
        </p:nvSpPr>
        <p:spPr>
          <a:xfrm>
            <a:off x="1333500" y="2143125"/>
            <a:ext cx="3333750" cy="3905250"/>
          </a:xfrm>
          <a:prstGeom prst="roundRect">
            <a:avLst>
              <a:gd name="adj" fmla="val 2286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D35086F-E7B1-477E-A993-A94C0C7D514F}"/>
              </a:ext>
            </a:extLst>
          </p:cNvPr>
          <p:cNvSpPr>
            <a:spLocks noGrp="1"/>
          </p:cNvSpPr>
          <p:nvPr/>
        </p:nvSpPr>
        <p:spPr>
          <a:xfrm>
            <a:off x="1276350" y="2076450"/>
            <a:ext cx="3333750" cy="3905250"/>
          </a:xfrm>
          <a:prstGeom prst="roundRect">
            <a:avLst>
              <a:gd name="adj" fmla="val 2286"/>
            </a:avLst>
          </a:prstGeom>
          <a:solidFill>
            <a:srgbClr val="FFF9EF"/>
          </a:solidFill>
          <a:ln w="9525">
            <a:solidFill>
              <a:srgbClr val="EAD2B5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46C93B3-491A-4657-979F-3AE1E26F29E9}"/>
              </a:ext>
            </a:extLst>
          </p:cNvPr>
          <p:cNvSpPr>
            <a:spLocks noGrp="1"/>
          </p:cNvSpPr>
          <p:nvPr/>
        </p:nvSpPr>
        <p:spPr>
          <a:xfrm>
            <a:off x="1885950" y="5581650"/>
            <a:ext cx="2190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示例进度：</a:t>
            </a:r>
            <a:r>
              <a:rPr lang="en-US" sz="1650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3</a:t>
            </a:r>
            <a:r>
              <a:rPr sz="1650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 / 15 小关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3513F642-5984-469E-89A5-19C6F24BB4D9}"/>
              </a:ext>
            </a:extLst>
          </p:cNvPr>
          <p:cNvSpPr>
            <a:spLocks noGrp="1"/>
          </p:cNvSpPr>
          <p:nvPr/>
        </p:nvSpPr>
        <p:spPr>
          <a:xfrm>
            <a:off x="5962650" y="2333625"/>
            <a:ext cx="3905250" cy="857250"/>
          </a:xfrm>
          <a:prstGeom prst="roundRect">
            <a:avLst>
              <a:gd name="adj" fmla="val 8889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4C143CDB-B589-4472-979F-9F5ADC475D91}"/>
              </a:ext>
            </a:extLst>
          </p:cNvPr>
          <p:cNvSpPr>
            <a:spLocks noGrp="1"/>
          </p:cNvSpPr>
          <p:nvPr/>
        </p:nvSpPr>
        <p:spPr>
          <a:xfrm>
            <a:off x="5905500" y="2266950"/>
            <a:ext cx="3905250" cy="857250"/>
          </a:xfrm>
          <a:prstGeom prst="roundRect">
            <a:avLst>
              <a:gd name="adj" fmla="val 8889"/>
            </a:avLst>
          </a:prstGeom>
          <a:solidFill>
            <a:srgbClr val="DDEFD8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0943F15-57CF-4805-BF9B-040E5F6E6351}"/>
              </a:ext>
            </a:extLst>
          </p:cNvPr>
          <p:cNvSpPr>
            <a:spLocks noGrp="1"/>
          </p:cNvSpPr>
          <p:nvPr/>
        </p:nvSpPr>
        <p:spPr>
          <a:xfrm>
            <a:off x="5905500" y="2266950"/>
            <a:ext cx="76200" cy="85725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75F51C7-3EDC-4CB1-9355-4B7951199D3C}"/>
              </a:ext>
            </a:extLst>
          </p:cNvPr>
          <p:cNvSpPr>
            <a:spLocks noGrp="1"/>
          </p:cNvSpPr>
          <p:nvPr/>
        </p:nvSpPr>
        <p:spPr>
          <a:xfrm>
            <a:off x="6134100" y="2438400"/>
            <a:ext cx="35052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即时反馈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0F24C03-22CA-4935-AEC0-BC3924D56439}"/>
              </a:ext>
            </a:extLst>
          </p:cNvPr>
          <p:cNvSpPr>
            <a:spLocks noGrp="1"/>
          </p:cNvSpPr>
          <p:nvPr/>
        </p:nvSpPr>
        <p:spPr>
          <a:xfrm>
            <a:off x="6134100" y="2762250"/>
            <a:ext cx="3505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答对后出现积极回应和场景奖励。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BE617E9C-D062-4EE6-852C-E39C5DD5527C}"/>
              </a:ext>
            </a:extLst>
          </p:cNvPr>
          <p:cNvSpPr>
            <a:spLocks noGrp="1"/>
          </p:cNvSpPr>
          <p:nvPr/>
        </p:nvSpPr>
        <p:spPr>
          <a:xfrm>
            <a:off x="5962650" y="3457575"/>
            <a:ext cx="3905250" cy="857250"/>
          </a:xfrm>
          <a:prstGeom prst="roundRect">
            <a:avLst>
              <a:gd name="adj" fmla="val 8889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C82E80B8-DECE-4C05-89AE-5C13E7CAD8D5}"/>
              </a:ext>
            </a:extLst>
          </p:cNvPr>
          <p:cNvSpPr>
            <a:spLocks noGrp="1"/>
          </p:cNvSpPr>
          <p:nvPr/>
        </p:nvSpPr>
        <p:spPr>
          <a:xfrm>
            <a:off x="5905500" y="3390900"/>
            <a:ext cx="3905250" cy="857250"/>
          </a:xfrm>
          <a:prstGeom prst="roundRect">
            <a:avLst>
              <a:gd name="adj" fmla="val 8889"/>
            </a:avLst>
          </a:prstGeom>
          <a:solidFill>
            <a:srgbClr val="DDEEF7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2AE1C9C-B1AA-4CFA-B575-3ECADCFC9327}"/>
              </a:ext>
            </a:extLst>
          </p:cNvPr>
          <p:cNvSpPr>
            <a:spLocks noGrp="1"/>
          </p:cNvSpPr>
          <p:nvPr/>
        </p:nvSpPr>
        <p:spPr>
          <a:xfrm>
            <a:off x="5905500" y="3390900"/>
            <a:ext cx="76200" cy="85725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DFDA2B8-5868-4594-BE29-AF0E805139CD}"/>
              </a:ext>
            </a:extLst>
          </p:cNvPr>
          <p:cNvSpPr>
            <a:spLocks noGrp="1"/>
          </p:cNvSpPr>
          <p:nvPr/>
        </p:nvSpPr>
        <p:spPr>
          <a:xfrm>
            <a:off x="6134100" y="3562350"/>
            <a:ext cx="35052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分层提示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C05371F-E1DA-4991-BE84-186430DF8154}"/>
              </a:ext>
            </a:extLst>
          </p:cNvPr>
          <p:cNvSpPr>
            <a:spLocks noGrp="1"/>
          </p:cNvSpPr>
          <p:nvPr/>
        </p:nvSpPr>
        <p:spPr>
          <a:xfrm>
            <a:off x="6134100" y="3886200"/>
            <a:ext cx="3505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答错不惩罚，给线索帮助孩子再试。</a:t>
            </a: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11BF8BB1-88A6-4F9E-A1DA-4C83FD2FE91D}"/>
              </a:ext>
            </a:extLst>
          </p:cNvPr>
          <p:cNvSpPr>
            <a:spLocks noGrp="1"/>
          </p:cNvSpPr>
          <p:nvPr/>
        </p:nvSpPr>
        <p:spPr>
          <a:xfrm>
            <a:off x="5962650" y="4581525"/>
            <a:ext cx="3905250" cy="857250"/>
          </a:xfrm>
          <a:prstGeom prst="roundRect">
            <a:avLst>
              <a:gd name="adj" fmla="val 8889"/>
            </a:avLst>
          </a:prstGeom>
          <a:solidFill>
            <a:srgbClr val="E8CDAA"/>
          </a:solidFill>
          <a:ln w="0">
            <a:solidFill>
              <a:srgbClr val="E8CDA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77C814B8-F694-4FB7-A2C0-B7D655BD3589}"/>
              </a:ext>
            </a:extLst>
          </p:cNvPr>
          <p:cNvSpPr>
            <a:spLocks noGrp="1"/>
          </p:cNvSpPr>
          <p:nvPr/>
        </p:nvSpPr>
        <p:spPr>
          <a:xfrm>
            <a:off x="5905500" y="4514850"/>
            <a:ext cx="3905250" cy="857250"/>
          </a:xfrm>
          <a:prstGeom prst="roundRect">
            <a:avLst>
              <a:gd name="adj" fmla="val 8889"/>
            </a:avLst>
          </a:prstGeom>
          <a:solidFill>
            <a:srgbClr val="DDEFD8"/>
          </a:solidFill>
          <a:ln w="9525">
            <a:solidFill>
              <a:srgbClr val="F0D8B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7C19286-6491-4B46-A107-4877373F3ED9}"/>
              </a:ext>
            </a:extLst>
          </p:cNvPr>
          <p:cNvSpPr>
            <a:spLocks noGrp="1"/>
          </p:cNvSpPr>
          <p:nvPr/>
        </p:nvSpPr>
        <p:spPr>
          <a:xfrm>
            <a:off x="5905500" y="4514850"/>
            <a:ext cx="76200" cy="857250"/>
          </a:xfrm>
          <a:prstGeom prst="rect">
            <a:avLst/>
          </a:prstGeom>
          <a:solidFill>
            <a:srgbClr val="E86D2A"/>
          </a:solidFill>
          <a:ln w="0">
            <a:solidFill>
              <a:srgbClr val="E86D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5E4237D-EF42-4317-80FA-BDC60965EE26}"/>
              </a:ext>
            </a:extLst>
          </p:cNvPr>
          <p:cNvSpPr>
            <a:spLocks noGrp="1"/>
          </p:cNvSpPr>
          <p:nvPr/>
        </p:nvSpPr>
        <p:spPr>
          <a:xfrm>
            <a:off x="6134100" y="4686300"/>
            <a:ext cx="35052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可观察进度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1791F1E2-20D0-41C7-8937-8D9954A84782}"/>
              </a:ext>
            </a:extLst>
          </p:cNvPr>
          <p:cNvSpPr>
            <a:spLocks noGrp="1"/>
          </p:cNvSpPr>
          <p:nvPr/>
        </p:nvSpPr>
        <p:spPr>
          <a:xfrm>
            <a:off x="6134100" y="5010150"/>
            <a:ext cx="3505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7A5A44"/>
                </a:solidFill>
                <a:latin typeface="Microsoft YaHei"/>
                <a:ea typeface="Microsoft YaHei"/>
                <a:cs typeface="Microsoft YaHei"/>
              </a:rPr>
              <a:t>小关、楼层和灯塔共同显示完成情况。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7515C9D8-2AD1-1280-49D4-67E8F3159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184549"/>
            <a:ext cx="2317017" cy="32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8CE94034-7DA1-4A75-85F4-A0809EB390B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4E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255F420-2504-4D0A-BCDB-1BE2E1FF798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FFF0D8"/>
          </a:solidFill>
          <a:ln w="0">
            <a:solidFill>
              <a:srgbClr val="FFF0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FB26F0-955E-4187-876A-EFFF1A18538D}"/>
              </a:ext>
            </a:extLst>
          </p:cNvPr>
          <p:cNvSpPr>
            <a:spLocks noGrp="1"/>
          </p:cNvSpPr>
          <p:nvPr/>
        </p:nvSpPr>
        <p:spPr>
          <a:xfrm>
            <a:off x="0" y="6076950"/>
            <a:ext cx="12192000" cy="781050"/>
          </a:xfrm>
          <a:prstGeom prst="rect">
            <a:avLst/>
          </a:prstGeom>
          <a:solidFill>
            <a:srgbClr val="F9E7CC"/>
          </a:solidFill>
          <a:ln w="0">
            <a:solidFill>
              <a:srgbClr val="F9E7C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1FACAEB-6070-4EBF-80E6-1B87E35C7265}"/>
              </a:ext>
            </a:extLst>
          </p:cNvPr>
          <p:cNvSpPr>
            <a:spLocks noGrp="1"/>
          </p:cNvSpPr>
          <p:nvPr/>
        </p:nvSpPr>
        <p:spPr>
          <a:xfrm>
            <a:off x="10668000" y="361950"/>
            <a:ext cx="857250" cy="857250"/>
          </a:xfrm>
          <a:prstGeom prst="ellipse">
            <a:avLst/>
          </a:prstGeom>
          <a:solidFill>
            <a:srgbClr val="FFE7C2"/>
          </a:solidFill>
          <a:ln w="9525">
            <a:solidFill>
              <a:srgbClr val="FFE7C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D8F45AF-5E21-4CC1-B84E-E209D96075E7}"/>
              </a:ext>
            </a:extLst>
          </p:cNvPr>
          <p:cNvSpPr>
            <a:spLocks noGrp="1"/>
          </p:cNvSpPr>
          <p:nvPr/>
        </p:nvSpPr>
        <p:spPr>
          <a:xfrm>
            <a:off x="11182350" y="876300"/>
            <a:ext cx="400050" cy="400050"/>
          </a:xfrm>
          <a:prstGeom prst="ellipse">
            <a:avLst/>
          </a:prstGeom>
          <a:solidFill>
            <a:srgbClr val="DCEEDB"/>
          </a:solidFill>
          <a:ln w="9525">
            <a:solidFill>
              <a:srgbClr val="DCEEDB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026D28-4105-47CF-AC77-2F2589689DCA}"/>
              </a:ext>
            </a:extLst>
          </p:cNvPr>
          <p:cNvSpPr>
            <a:spLocks noGrp="1"/>
          </p:cNvSpPr>
          <p:nvPr/>
        </p:nvSpPr>
        <p:spPr>
          <a:xfrm>
            <a:off x="723900" y="495300"/>
            <a:ext cx="6000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E86D2A"/>
                </a:solidFill>
                <a:latin typeface="Microsoft YaHei"/>
                <a:ea typeface="Microsoft YaHei"/>
                <a:cs typeface="Microsoft YaHei"/>
              </a:rPr>
              <a:t>SUMMARY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F0AB39B-8F4F-4DE6-9067-429883EB5E9B}"/>
              </a:ext>
            </a:extLst>
          </p:cNvPr>
          <p:cNvSpPr>
            <a:spLocks noGrp="1"/>
          </p:cNvSpPr>
          <p:nvPr/>
        </p:nvSpPr>
        <p:spPr>
          <a:xfrm>
            <a:off x="4129179" y="2705100"/>
            <a:ext cx="4313208" cy="1428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defRPr>
            </a:pPr>
            <a:r>
              <a:rPr lang="zh-CN" altLang="en-US" sz="7200" b="1" dirty="0">
                <a:solidFill>
                  <a:srgbClr val="5B3525"/>
                </a:solidFill>
                <a:latin typeface="Microsoft YaHei"/>
                <a:ea typeface="Microsoft YaHei"/>
                <a:cs typeface="Microsoft YaHei"/>
              </a:rPr>
              <a:t>感谢聆听！</a:t>
            </a:r>
            <a:endParaRPr sz="7200" b="1" dirty="0">
              <a:solidFill>
                <a:srgbClr val="5B3525"/>
              </a:solidFill>
              <a:latin typeface="Microsoft YaHei"/>
              <a:ea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351548756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273</Words>
  <Application>Microsoft Office PowerPoint</Application>
  <DocSecurity>0</DocSecurity>
  <PresentationFormat>宽屏</PresentationFormat>
  <Paragraphs>97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Microsoft YaHei</vt:lpstr>
      <vt:lpstr>Calibri</vt:lpstr>
      <vt:lpstr>ChatGPT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丁满 dingman</cp:lastModifiedBy>
  <cp:revision>16</cp:revision>
  <dcterms:created xsi:type="dcterms:W3CDTF">2026-06-03T12:17:05Z</dcterms:created>
  <dcterms:modified xsi:type="dcterms:W3CDTF">2026-06-03T12:57:04Z</dcterms:modified>
</cp:coreProperties>
</file>